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2"/>
  </p:notesMasterIdLst>
  <p:sldIdLst>
    <p:sldId id="320" r:id="rId2"/>
    <p:sldId id="294" r:id="rId3"/>
    <p:sldId id="316" r:id="rId4"/>
    <p:sldId id="317" r:id="rId5"/>
    <p:sldId id="318" r:id="rId6"/>
    <p:sldId id="258" r:id="rId7"/>
    <p:sldId id="262" r:id="rId8"/>
    <p:sldId id="263" r:id="rId9"/>
    <p:sldId id="264" r:id="rId10"/>
    <p:sldId id="265" r:id="rId11"/>
    <p:sldId id="266" r:id="rId12"/>
    <p:sldId id="267" r:id="rId13"/>
    <p:sldId id="297" r:id="rId14"/>
    <p:sldId id="298" r:id="rId15"/>
    <p:sldId id="299" r:id="rId16"/>
    <p:sldId id="300" r:id="rId17"/>
    <p:sldId id="301" r:id="rId18"/>
    <p:sldId id="302" r:id="rId19"/>
    <p:sldId id="303" r:id="rId20"/>
    <p:sldId id="333" r:id="rId21"/>
    <p:sldId id="335" r:id="rId22"/>
    <p:sldId id="336" r:id="rId23"/>
    <p:sldId id="337" r:id="rId24"/>
    <p:sldId id="338" r:id="rId25"/>
    <p:sldId id="339" r:id="rId26"/>
    <p:sldId id="340" r:id="rId27"/>
    <p:sldId id="341" r:id="rId28"/>
    <p:sldId id="342" r:id="rId29"/>
    <p:sldId id="343" r:id="rId30"/>
    <p:sldId id="344" r:id="rId31"/>
    <p:sldId id="345" r:id="rId32"/>
    <p:sldId id="346" r:id="rId33"/>
    <p:sldId id="347" r:id="rId34"/>
    <p:sldId id="348" r:id="rId35"/>
    <p:sldId id="349" r:id="rId36"/>
    <p:sldId id="350" r:id="rId37"/>
    <p:sldId id="351" r:id="rId38"/>
    <p:sldId id="352" r:id="rId39"/>
    <p:sldId id="353" r:id="rId40"/>
    <p:sldId id="354" r:id="rId41"/>
    <p:sldId id="355" r:id="rId42"/>
    <p:sldId id="356" r:id="rId43"/>
    <p:sldId id="357" r:id="rId44"/>
    <p:sldId id="358" r:id="rId45"/>
    <p:sldId id="359" r:id="rId46"/>
    <p:sldId id="360" r:id="rId47"/>
    <p:sldId id="361" r:id="rId48"/>
    <p:sldId id="362" r:id="rId49"/>
    <p:sldId id="363" r:id="rId50"/>
    <p:sldId id="364" r:id="rId5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kern="1200">
        <a:solidFill>
          <a:schemeClr val="tx1"/>
        </a:solidFill>
        <a:latin typeface="Verdana" pitchFamily="34" charset="0"/>
        <a:ea typeface="+mn-ea"/>
        <a:cs typeface="+mn-cs"/>
      </a:defRPr>
    </a:lvl5pPr>
    <a:lvl6pPr marL="2286000" algn="l" defTabSz="914400" rtl="0" eaLnBrk="1" latinLnBrk="0" hangingPunct="1">
      <a:defRPr kern="1200">
        <a:solidFill>
          <a:schemeClr val="tx1"/>
        </a:solidFill>
        <a:latin typeface="Verdana" pitchFamily="34" charset="0"/>
        <a:ea typeface="+mn-ea"/>
        <a:cs typeface="+mn-cs"/>
      </a:defRPr>
    </a:lvl6pPr>
    <a:lvl7pPr marL="2743200" algn="l" defTabSz="914400" rtl="0" eaLnBrk="1" latinLnBrk="0" hangingPunct="1">
      <a:defRPr kern="1200">
        <a:solidFill>
          <a:schemeClr val="tx1"/>
        </a:solidFill>
        <a:latin typeface="Verdana" pitchFamily="34" charset="0"/>
        <a:ea typeface="+mn-ea"/>
        <a:cs typeface="+mn-cs"/>
      </a:defRPr>
    </a:lvl7pPr>
    <a:lvl8pPr marL="3200400" algn="l" defTabSz="914400" rtl="0" eaLnBrk="1" latinLnBrk="0" hangingPunct="1">
      <a:defRPr kern="1200">
        <a:solidFill>
          <a:schemeClr val="tx1"/>
        </a:solidFill>
        <a:latin typeface="Verdana" pitchFamily="34" charset="0"/>
        <a:ea typeface="+mn-ea"/>
        <a:cs typeface="+mn-cs"/>
      </a:defRPr>
    </a:lvl8pPr>
    <a:lvl9pPr marL="3657600" algn="l" defTabSz="914400" rtl="0" eaLnBrk="1" latinLnBrk="0" hangingPunct="1">
      <a:defRPr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74" d="100"/>
          <a:sy n="74" d="100"/>
        </p:scale>
        <p:origin x="124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9288CC-4F1A-4127-9F81-E3775BDE26C6}" type="datetimeFigureOut">
              <a:rPr lang="en-IN" smtClean="0"/>
              <a:t>23-04-2024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3E08B0-3D69-402B-9B99-9BE5602AF319}" type="slidenum">
              <a:rPr lang="en-IN" smtClean="0"/>
              <a:t>‹#›</a:t>
            </a:fld>
            <a:endParaRPr lang="en-IN"/>
          </a:p>
        </p:txBody>
      </p:sp>
    </p:spTree>
    <p:extLst>
      <p:ext uri="{BB962C8B-B14F-4D97-AF65-F5344CB8AC3E}">
        <p14:creationId xmlns:p14="http://schemas.microsoft.com/office/powerpoint/2010/main" val="3397421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latin typeface="Arial" panose="020B0604020202020204" pitchFamily="34" charset="0"/>
            </a:endParaRPr>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3000">
                <a:solidFill>
                  <a:schemeClr val="tx1"/>
                </a:solidFill>
                <a:latin typeface="Arial" panose="020B0604020202020204" pitchFamily="34" charset="0"/>
              </a:defRPr>
            </a:lvl1pPr>
            <a:lvl2pPr marL="742950" indent="-285750" defTabSz="949325">
              <a:defRPr sz="3000">
                <a:solidFill>
                  <a:schemeClr val="tx1"/>
                </a:solidFill>
                <a:latin typeface="Arial" panose="020B0604020202020204" pitchFamily="34" charset="0"/>
              </a:defRPr>
            </a:lvl2pPr>
            <a:lvl3pPr marL="1143000" indent="-228600" defTabSz="949325">
              <a:defRPr sz="3000">
                <a:solidFill>
                  <a:schemeClr val="tx1"/>
                </a:solidFill>
                <a:latin typeface="Arial" panose="020B0604020202020204" pitchFamily="34" charset="0"/>
              </a:defRPr>
            </a:lvl3pPr>
            <a:lvl4pPr marL="1600200" indent="-228600" defTabSz="949325">
              <a:defRPr sz="3000">
                <a:solidFill>
                  <a:schemeClr val="tx1"/>
                </a:solidFill>
                <a:latin typeface="Arial" panose="020B0604020202020204" pitchFamily="34" charset="0"/>
              </a:defRPr>
            </a:lvl4pPr>
            <a:lvl5pPr marL="2057400" indent="-228600" defTabSz="949325">
              <a:defRPr sz="3000">
                <a:solidFill>
                  <a:schemeClr val="tx1"/>
                </a:solidFill>
                <a:latin typeface="Arial" panose="020B0604020202020204" pitchFamily="34" charset="0"/>
              </a:defRPr>
            </a:lvl5pPr>
            <a:lvl6pPr marL="2514600" indent="-228600" defTabSz="949325" eaLnBrk="0" fontAlgn="base" hangingPunct="0">
              <a:spcBef>
                <a:spcPct val="0"/>
              </a:spcBef>
              <a:spcAft>
                <a:spcPct val="0"/>
              </a:spcAft>
              <a:defRPr sz="3000">
                <a:solidFill>
                  <a:schemeClr val="tx1"/>
                </a:solidFill>
                <a:latin typeface="Arial" panose="020B0604020202020204" pitchFamily="34" charset="0"/>
              </a:defRPr>
            </a:lvl6pPr>
            <a:lvl7pPr marL="2971800" indent="-228600" defTabSz="949325" eaLnBrk="0" fontAlgn="base" hangingPunct="0">
              <a:spcBef>
                <a:spcPct val="0"/>
              </a:spcBef>
              <a:spcAft>
                <a:spcPct val="0"/>
              </a:spcAft>
              <a:defRPr sz="3000">
                <a:solidFill>
                  <a:schemeClr val="tx1"/>
                </a:solidFill>
                <a:latin typeface="Arial" panose="020B0604020202020204" pitchFamily="34" charset="0"/>
              </a:defRPr>
            </a:lvl7pPr>
            <a:lvl8pPr marL="3429000" indent="-228600" defTabSz="949325" eaLnBrk="0" fontAlgn="base" hangingPunct="0">
              <a:spcBef>
                <a:spcPct val="0"/>
              </a:spcBef>
              <a:spcAft>
                <a:spcPct val="0"/>
              </a:spcAft>
              <a:defRPr sz="3000">
                <a:solidFill>
                  <a:schemeClr val="tx1"/>
                </a:solidFill>
                <a:latin typeface="Arial" panose="020B0604020202020204" pitchFamily="34" charset="0"/>
              </a:defRPr>
            </a:lvl8pPr>
            <a:lvl9pPr marL="3886200" indent="-228600" defTabSz="949325" eaLnBrk="0" fontAlgn="base" hangingPunct="0">
              <a:spcBef>
                <a:spcPct val="0"/>
              </a:spcBef>
              <a:spcAft>
                <a:spcPct val="0"/>
              </a:spcAft>
              <a:defRPr sz="3000">
                <a:solidFill>
                  <a:schemeClr val="tx1"/>
                </a:solidFill>
                <a:latin typeface="Arial" panose="020B0604020202020204" pitchFamily="34" charset="0"/>
              </a:defRPr>
            </a:lvl9pPr>
          </a:lstStyle>
          <a:p>
            <a:fld id="{80101165-9824-4906-9658-31273D15546E}" type="slidenum">
              <a:rPr lang="en-US" altLang="en-US" sz="1300" smtClean="0"/>
              <a:pPr/>
              <a:t>26</a:t>
            </a:fld>
            <a:endParaRPr lang="en-US" altLang="en-US" sz="1300" smtClean="0"/>
          </a:p>
        </p:txBody>
      </p:sp>
    </p:spTree>
    <p:extLst>
      <p:ext uri="{BB962C8B-B14F-4D97-AF65-F5344CB8AC3E}">
        <p14:creationId xmlns:p14="http://schemas.microsoft.com/office/powerpoint/2010/main" val="2815720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B401AD-7FEB-4680-A57E-55A7939EC261}" type="slidenum">
              <a:rPr lang="en-US" smtClean="0"/>
              <a:pPr/>
              <a:t>‹#›</a:t>
            </a:fld>
            <a:endParaRPr lang="en-US"/>
          </a:p>
        </p:txBody>
      </p:sp>
    </p:spTree>
    <p:extLst>
      <p:ext uri="{BB962C8B-B14F-4D97-AF65-F5344CB8AC3E}">
        <p14:creationId xmlns:p14="http://schemas.microsoft.com/office/powerpoint/2010/main" val="332519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372CD-1736-4830-A4C6-A4D7BB23CC11}" type="slidenum">
              <a:rPr lang="en-US" smtClean="0"/>
              <a:pPr/>
              <a:t>‹#›</a:t>
            </a:fld>
            <a:endParaRPr lang="en-US"/>
          </a:p>
        </p:txBody>
      </p:sp>
    </p:spTree>
    <p:extLst>
      <p:ext uri="{BB962C8B-B14F-4D97-AF65-F5344CB8AC3E}">
        <p14:creationId xmlns:p14="http://schemas.microsoft.com/office/powerpoint/2010/main" val="4003309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D9B44F-52E7-4783-8CD6-5134648B9B81}" type="slidenum">
              <a:rPr lang="en-US" smtClean="0"/>
              <a:pPr/>
              <a:t>‹#›</a:t>
            </a:fld>
            <a:endParaRPr lang="en-US"/>
          </a:p>
        </p:txBody>
      </p:sp>
    </p:spTree>
    <p:extLst>
      <p:ext uri="{BB962C8B-B14F-4D97-AF65-F5344CB8AC3E}">
        <p14:creationId xmlns:p14="http://schemas.microsoft.com/office/powerpoint/2010/main" val="2536530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smtClean="0"/>
              <a:t>Title</a:t>
            </a:r>
            <a:endParaRPr lang="en-US"/>
          </a:p>
        </p:txBody>
      </p:sp>
      <p:sp>
        <p:nvSpPr>
          <p:cNvPr id="3" name="Text 2"/>
          <p:cNvSpPr>
            <a:spLocks noGrp="1"/>
          </p:cNvSpPr>
          <p:nvPr>
            <p:ph type="body" idx="1"/>
          </p:nvPr>
        </p:nvSpPr>
        <p:spPr/>
        <p:txBody>
          <a:bodyPr/>
          <a:lstStyle/>
          <a:p>
            <a:pPr lvl="0"/>
            <a:r>
              <a:rPr lang="en-US" smtClean="0"/>
              <a:t>Text</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3"/>
          <p:cNvSpPr>
            <a:spLocks noGrp="1"/>
          </p:cNvSpPr>
          <p:nvPr>
            <p:ph type="dt" sz="half" idx="10"/>
          </p:nvPr>
        </p:nvSpPr>
        <p:spPr/>
        <p:txBody>
          <a:bodyPr/>
          <a:lstStyle/>
          <a:p>
            <a:fld id="{C16525B2-4347-4F72-BAF7-76B19438D329}" type="datetimeFigureOut">
              <a:rPr lang="en-US" smtClean="0"/>
              <a:t>4/23/2024</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extLst>
      <p:ext uri="{BB962C8B-B14F-4D97-AF65-F5344CB8AC3E}">
        <p14:creationId xmlns:p14="http://schemas.microsoft.com/office/powerpoint/2010/main" val="3749991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791DC8-73B5-40C5-AB7D-1C8136FECC63}" type="slidenum">
              <a:rPr lang="en-US" smtClean="0"/>
              <a:pPr/>
              <a:t>‹#›</a:t>
            </a:fld>
            <a:endParaRPr lang="en-US"/>
          </a:p>
        </p:txBody>
      </p:sp>
    </p:spTree>
    <p:extLst>
      <p:ext uri="{BB962C8B-B14F-4D97-AF65-F5344CB8AC3E}">
        <p14:creationId xmlns:p14="http://schemas.microsoft.com/office/powerpoint/2010/main" val="3402298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6C981-EBF6-41F9-A907-9AE95E637B0D}" type="slidenum">
              <a:rPr lang="en-US" smtClean="0"/>
              <a:pPr/>
              <a:t>‹#›</a:t>
            </a:fld>
            <a:endParaRPr lang="en-US"/>
          </a:p>
        </p:txBody>
      </p:sp>
    </p:spTree>
    <p:extLst>
      <p:ext uri="{BB962C8B-B14F-4D97-AF65-F5344CB8AC3E}">
        <p14:creationId xmlns:p14="http://schemas.microsoft.com/office/powerpoint/2010/main" val="2432673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C922C3-68C9-4A31-963A-A8B295646694}" type="slidenum">
              <a:rPr lang="en-US" smtClean="0"/>
              <a:pPr/>
              <a:t>‹#›</a:t>
            </a:fld>
            <a:endParaRPr lang="en-US"/>
          </a:p>
        </p:txBody>
      </p:sp>
    </p:spTree>
    <p:extLst>
      <p:ext uri="{BB962C8B-B14F-4D97-AF65-F5344CB8AC3E}">
        <p14:creationId xmlns:p14="http://schemas.microsoft.com/office/powerpoint/2010/main" val="338182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3374B8-40B8-4303-AD15-2166B444CE48}" type="slidenum">
              <a:rPr lang="en-US" smtClean="0"/>
              <a:pPr/>
              <a:t>‹#›</a:t>
            </a:fld>
            <a:endParaRPr lang="en-US"/>
          </a:p>
        </p:txBody>
      </p:sp>
    </p:spTree>
    <p:extLst>
      <p:ext uri="{BB962C8B-B14F-4D97-AF65-F5344CB8AC3E}">
        <p14:creationId xmlns:p14="http://schemas.microsoft.com/office/powerpoint/2010/main" val="2607217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FF3EFF-5F13-4252-9167-5F3CC97A3AB9}" type="slidenum">
              <a:rPr lang="en-US" smtClean="0"/>
              <a:pPr/>
              <a:t>‹#›</a:t>
            </a:fld>
            <a:endParaRPr lang="en-US"/>
          </a:p>
        </p:txBody>
      </p:sp>
    </p:spTree>
    <p:extLst>
      <p:ext uri="{BB962C8B-B14F-4D97-AF65-F5344CB8AC3E}">
        <p14:creationId xmlns:p14="http://schemas.microsoft.com/office/powerpoint/2010/main" val="242153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4A0783-A130-4BFF-815B-4788F5073E3E}" type="slidenum">
              <a:rPr lang="en-US" smtClean="0"/>
              <a:pPr/>
              <a:t>‹#›</a:t>
            </a:fld>
            <a:endParaRPr lang="en-US"/>
          </a:p>
        </p:txBody>
      </p:sp>
    </p:spTree>
    <p:extLst>
      <p:ext uri="{BB962C8B-B14F-4D97-AF65-F5344CB8AC3E}">
        <p14:creationId xmlns:p14="http://schemas.microsoft.com/office/powerpoint/2010/main" val="943162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35C04A-0D23-40A7-9444-2EA1A5BC8F84}" type="slidenum">
              <a:rPr lang="en-US" smtClean="0"/>
              <a:pPr/>
              <a:t>‹#›</a:t>
            </a:fld>
            <a:endParaRPr lang="en-US"/>
          </a:p>
        </p:txBody>
      </p:sp>
    </p:spTree>
    <p:extLst>
      <p:ext uri="{BB962C8B-B14F-4D97-AF65-F5344CB8AC3E}">
        <p14:creationId xmlns:p14="http://schemas.microsoft.com/office/powerpoint/2010/main" val="727266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873EAD-3498-49CA-984F-3442382BD21B}" type="slidenum">
              <a:rPr lang="en-US" smtClean="0"/>
              <a:pPr/>
              <a:t>‹#›</a:t>
            </a:fld>
            <a:endParaRPr lang="en-US"/>
          </a:p>
        </p:txBody>
      </p:sp>
    </p:spTree>
    <p:extLst>
      <p:ext uri="{BB962C8B-B14F-4D97-AF65-F5344CB8AC3E}">
        <p14:creationId xmlns:p14="http://schemas.microsoft.com/office/powerpoint/2010/main" val="662297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82F61B1-8478-4BBB-ACEA-017F87D7A66C}" type="slidenum">
              <a:rPr lang="en-US" smtClean="0"/>
              <a:pPr/>
              <a:t>‹#›</a:t>
            </a:fld>
            <a:endParaRPr lang="en-US"/>
          </a:p>
        </p:txBody>
      </p:sp>
    </p:spTree>
    <p:extLst>
      <p:ext uri="{BB962C8B-B14F-4D97-AF65-F5344CB8AC3E}">
        <p14:creationId xmlns:p14="http://schemas.microsoft.com/office/powerpoint/2010/main" val="967972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infolab.stanford.edu/~backrub/google.html" TargetMode="External"/><Relationship Id="rId2" Type="http://schemas.openxmlformats.org/officeDocument/2006/relationships/hyperlink" Target="http://en.wikipedia.org/wiki/Probability_distribution"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465138" y="3889375"/>
            <a:ext cx="8229600" cy="1139825"/>
          </a:xfrm>
        </p:spPr>
        <p:txBody>
          <a:bodyPr/>
          <a:lstStyle/>
          <a:p>
            <a:endParaRPr lang="en-GB" altLang="en-US" smtClean="0"/>
          </a:p>
        </p:txBody>
      </p:sp>
      <p:sp>
        <p:nvSpPr>
          <p:cNvPr id="37891" name="Content Placeholder 2"/>
          <p:cNvSpPr>
            <a:spLocks noGrp="1"/>
          </p:cNvSpPr>
          <p:nvPr>
            <p:ph idx="1"/>
          </p:nvPr>
        </p:nvSpPr>
        <p:spPr/>
        <p:txBody>
          <a:bodyPr/>
          <a:lstStyle/>
          <a:p>
            <a:endParaRPr lang="en-GB" altLang="en-US" smtClean="0"/>
          </a:p>
        </p:txBody>
      </p:sp>
      <p:sp>
        <p:nvSpPr>
          <p:cNvPr id="3789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defRPr>
            </a:lvl1pPr>
            <a:lvl2pPr marL="742950" indent="-285750">
              <a:defRPr sz="3000">
                <a:solidFill>
                  <a:schemeClr val="tx1"/>
                </a:solidFill>
                <a:latin typeface="Arial" panose="020B0604020202020204" pitchFamily="34" charset="0"/>
              </a:defRPr>
            </a:lvl2pPr>
            <a:lvl3pPr marL="1143000" indent="-228600">
              <a:defRPr sz="3000">
                <a:solidFill>
                  <a:schemeClr val="tx1"/>
                </a:solidFill>
                <a:latin typeface="Arial" panose="020B0604020202020204" pitchFamily="34" charset="0"/>
              </a:defRPr>
            </a:lvl3pPr>
            <a:lvl4pPr marL="1600200" indent="-228600">
              <a:defRPr sz="3000">
                <a:solidFill>
                  <a:schemeClr val="tx1"/>
                </a:solidFill>
                <a:latin typeface="Arial" panose="020B0604020202020204" pitchFamily="34" charset="0"/>
              </a:defRPr>
            </a:lvl4pPr>
            <a:lvl5pPr marL="2057400" indent="-228600">
              <a:defRPr sz="3000">
                <a:solidFill>
                  <a:schemeClr val="tx1"/>
                </a:solidFill>
                <a:latin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defRPr>
            </a:lvl9pPr>
          </a:lstStyle>
          <a:p>
            <a:fld id="{852274DA-D995-46E1-B109-3CD596ABDD76}" type="slidenum">
              <a:rPr lang="en-US" altLang="en-US" sz="1200" smtClean="0">
                <a:latin typeface="Garamond" panose="02020404030301010803" pitchFamily="18" charset="0"/>
              </a:rPr>
              <a:pPr/>
              <a:t>1</a:t>
            </a:fld>
            <a:endParaRPr lang="en-US" altLang="en-US" sz="1200" smtClean="0">
              <a:latin typeface="Garamond" panose="02020404030301010803" pitchFamily="18" charset="0"/>
            </a:endParaRPr>
          </a:p>
        </p:txBody>
      </p:sp>
      <p:pic>
        <p:nvPicPr>
          <p:cNvPr id="37893" name="Picture 2" descr="File:PageRank-hi-r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 y="283215"/>
            <a:ext cx="8937625" cy="643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45505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t>The Random Surfer Model</a:t>
            </a:r>
          </a:p>
        </p:txBody>
      </p:sp>
      <p:sp>
        <p:nvSpPr>
          <p:cNvPr id="48131" name="Rectangle 3"/>
          <p:cNvSpPr>
            <a:spLocks noGrp="1" noChangeArrowheads="1"/>
          </p:cNvSpPr>
          <p:nvPr>
            <p:ph idx="1"/>
          </p:nvPr>
        </p:nvSpPr>
        <p:spPr>
          <a:xfrm>
            <a:off x="457200" y="1600200"/>
            <a:ext cx="7924800" cy="4800600"/>
          </a:xfrm>
        </p:spPr>
        <p:txBody>
          <a:bodyPr/>
          <a:lstStyle/>
          <a:p>
            <a:pPr algn="just">
              <a:lnSpc>
                <a:spcPct val="80000"/>
              </a:lnSpc>
            </a:pPr>
            <a:r>
              <a:rPr lang="en-US" sz="2800" dirty="0"/>
              <a:t>PageRank™ is considered as a model of user </a:t>
            </a:r>
            <a:r>
              <a:rPr lang="en-US" sz="2800" dirty="0" err="1"/>
              <a:t>behaviour</a:t>
            </a:r>
            <a:r>
              <a:rPr lang="en-US" sz="2800" dirty="0"/>
              <a:t>, where a surfer clicks on links at random with no regard towards content.</a:t>
            </a:r>
          </a:p>
          <a:p>
            <a:pPr algn="just">
              <a:lnSpc>
                <a:spcPct val="80000"/>
              </a:lnSpc>
            </a:pPr>
            <a:r>
              <a:rPr lang="en-US" sz="2800" dirty="0"/>
              <a:t>The random surfer visits a web page with a certain probability which derives from the page's PageRank. </a:t>
            </a:r>
          </a:p>
          <a:p>
            <a:pPr algn="just">
              <a:lnSpc>
                <a:spcPct val="80000"/>
              </a:lnSpc>
            </a:pPr>
            <a:r>
              <a:rPr lang="en-US" sz="2800" dirty="0"/>
              <a:t>The probability that the random surfer clicks on one link is solely given by the number of links on that page. </a:t>
            </a:r>
          </a:p>
          <a:p>
            <a:pPr algn="just">
              <a:lnSpc>
                <a:spcPct val="80000"/>
              </a:lnSpc>
            </a:pPr>
            <a:r>
              <a:rPr lang="en-US" sz="2800" dirty="0"/>
              <a:t>This is why one page's PageRank is not completely passed on to a page it links to, but is </a:t>
            </a:r>
            <a:r>
              <a:rPr lang="en-US" sz="2800" dirty="0" err="1"/>
              <a:t>devided</a:t>
            </a:r>
            <a:r>
              <a:rPr lang="en-US" sz="2800" dirty="0"/>
              <a:t> by the number of links on the page.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t>The Random Surfer Model (2)</a:t>
            </a:r>
          </a:p>
        </p:txBody>
      </p:sp>
      <p:sp>
        <p:nvSpPr>
          <p:cNvPr id="49155" name="Rectangle 3"/>
          <p:cNvSpPr>
            <a:spLocks noGrp="1" noChangeArrowheads="1"/>
          </p:cNvSpPr>
          <p:nvPr>
            <p:ph idx="1"/>
          </p:nvPr>
        </p:nvSpPr>
        <p:spPr>
          <a:xfrm>
            <a:off x="457200" y="1600200"/>
            <a:ext cx="8229600" cy="4953000"/>
          </a:xfrm>
        </p:spPr>
        <p:txBody>
          <a:bodyPr/>
          <a:lstStyle/>
          <a:p>
            <a:r>
              <a:rPr lang="en-US" sz="2800" dirty="0"/>
              <a:t>So, the probability for the random surfer reaching one page is the </a:t>
            </a:r>
            <a:r>
              <a:rPr lang="en-US" sz="2800" dirty="0">
                <a:solidFill>
                  <a:srgbClr val="FF3300"/>
                </a:solidFill>
              </a:rPr>
              <a:t>sum</a:t>
            </a:r>
            <a:r>
              <a:rPr lang="en-US" sz="2800" dirty="0"/>
              <a:t> of probabilities for the random surfer following links to this page. </a:t>
            </a:r>
          </a:p>
          <a:p>
            <a:r>
              <a:rPr lang="en-US" sz="2800" dirty="0"/>
              <a:t>This probability is reduced by the damping factor </a:t>
            </a:r>
            <a:r>
              <a:rPr lang="en-US" sz="2800" dirty="0">
                <a:solidFill>
                  <a:srgbClr val="FF3300"/>
                </a:solidFill>
              </a:rPr>
              <a:t>d</a:t>
            </a:r>
            <a:r>
              <a:rPr lang="en-US" sz="2800" dirty="0"/>
              <a:t>. The justification within the Random Surfer Model, therefore, is that the surfer does not click on an infinite number of links, but gets bored sometimes and jumps to another page at random.</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t>The damping factor </a:t>
            </a:r>
            <a:r>
              <a:rPr lang="en-US">
                <a:solidFill>
                  <a:srgbClr val="FF3300"/>
                </a:solidFill>
              </a:rPr>
              <a:t>d</a:t>
            </a:r>
          </a:p>
        </p:txBody>
      </p:sp>
      <p:sp>
        <p:nvSpPr>
          <p:cNvPr id="50179" name="Rectangle 3"/>
          <p:cNvSpPr>
            <a:spLocks noGrp="1" noChangeArrowheads="1"/>
          </p:cNvSpPr>
          <p:nvPr>
            <p:ph idx="1"/>
          </p:nvPr>
        </p:nvSpPr>
        <p:spPr>
          <a:xfrm>
            <a:off x="304800" y="1295400"/>
            <a:ext cx="8229600" cy="5410200"/>
          </a:xfrm>
        </p:spPr>
        <p:txBody>
          <a:bodyPr/>
          <a:lstStyle/>
          <a:p>
            <a:pPr>
              <a:lnSpc>
                <a:spcPct val="80000"/>
              </a:lnSpc>
            </a:pPr>
            <a:r>
              <a:rPr lang="en-US" sz="2800" dirty="0"/>
              <a:t>The probability for the random surfer not stopping to click on links is given by the damping factor </a:t>
            </a:r>
            <a:r>
              <a:rPr lang="en-US" sz="2800" dirty="0">
                <a:solidFill>
                  <a:srgbClr val="FF3300"/>
                </a:solidFill>
              </a:rPr>
              <a:t>d</a:t>
            </a:r>
            <a:r>
              <a:rPr lang="en-US" sz="2800" dirty="0"/>
              <a:t>, which depends on probability therefore, is set between 0 and 1</a:t>
            </a:r>
          </a:p>
          <a:p>
            <a:pPr>
              <a:lnSpc>
                <a:spcPct val="80000"/>
              </a:lnSpc>
            </a:pPr>
            <a:r>
              <a:rPr lang="en-US" sz="2800" dirty="0"/>
              <a:t>The higher d is, the more likely will the random surfer keep clicking links. Since the surfer jumps to another page at random after he stopped clicking links, the probability therefore is implemented as a constant (1-d) into the algorithm. </a:t>
            </a:r>
          </a:p>
          <a:p>
            <a:pPr>
              <a:lnSpc>
                <a:spcPct val="80000"/>
              </a:lnSpc>
            </a:pPr>
            <a:r>
              <a:rPr lang="en-US" sz="2800" dirty="0"/>
              <a:t>Regardless of inbound links, the probability for the random surfer jumping to a page is always (1-d), so a page has always a minimum PageRank.</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dirty="0" smtClean="0"/>
              <a:t>Example</a:t>
            </a:r>
            <a:endParaRPr lang="en-IN" sz="3600"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rotWithShape="1">
          <a:blip r:embed="rId2"/>
          <a:srcRect l="31304" t="6084" r="13912" b="8724"/>
          <a:stretch/>
        </p:blipFill>
        <p:spPr>
          <a:xfrm>
            <a:off x="685800" y="1417638"/>
            <a:ext cx="5486400" cy="4876800"/>
          </a:xfrm>
          <a:prstGeom prst="rect">
            <a:avLst/>
          </a:prstGeom>
        </p:spPr>
      </p:pic>
    </p:spTree>
    <p:extLst>
      <p:ext uri="{BB962C8B-B14F-4D97-AF65-F5344CB8AC3E}">
        <p14:creationId xmlns:p14="http://schemas.microsoft.com/office/powerpoint/2010/main" val="7532648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30833" t="8894" r="8333" b="9585"/>
          <a:stretch/>
        </p:blipFill>
        <p:spPr>
          <a:xfrm>
            <a:off x="381000" y="846138"/>
            <a:ext cx="7010400" cy="5281808"/>
          </a:xfrm>
          <a:prstGeom prst="rect">
            <a:avLst/>
          </a:prstGeom>
        </p:spPr>
      </p:pic>
    </p:spTree>
    <p:extLst>
      <p:ext uri="{BB962C8B-B14F-4D97-AF65-F5344CB8AC3E}">
        <p14:creationId xmlns:p14="http://schemas.microsoft.com/office/powerpoint/2010/main" val="27111553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30000" t="4051" r="3333" b="7016"/>
          <a:stretch/>
        </p:blipFill>
        <p:spPr>
          <a:xfrm>
            <a:off x="18196" y="274638"/>
            <a:ext cx="8287603" cy="6215704"/>
          </a:xfrm>
          <a:prstGeom prst="rect">
            <a:avLst/>
          </a:prstGeom>
        </p:spPr>
      </p:pic>
    </p:spTree>
    <p:extLst>
      <p:ext uri="{BB962C8B-B14F-4D97-AF65-F5344CB8AC3E}">
        <p14:creationId xmlns:p14="http://schemas.microsoft.com/office/powerpoint/2010/main" val="40359615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30001" t="9979" r="4166" b="9981"/>
          <a:stretch/>
        </p:blipFill>
        <p:spPr>
          <a:xfrm>
            <a:off x="457200" y="388961"/>
            <a:ext cx="8207548" cy="6011839"/>
          </a:xfrm>
          <a:prstGeom prst="rect">
            <a:avLst/>
          </a:prstGeom>
        </p:spPr>
      </p:pic>
    </p:spTree>
    <p:extLst>
      <p:ext uri="{BB962C8B-B14F-4D97-AF65-F5344CB8AC3E}">
        <p14:creationId xmlns:p14="http://schemas.microsoft.com/office/powerpoint/2010/main" val="17314760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9166" t="8498" r="4167" b="5534"/>
          <a:stretch/>
        </p:blipFill>
        <p:spPr>
          <a:xfrm>
            <a:off x="0" y="26158"/>
            <a:ext cx="8408274" cy="6553200"/>
          </a:xfrm>
          <a:prstGeom prst="rect">
            <a:avLst/>
          </a:prstGeom>
        </p:spPr>
      </p:pic>
    </p:spTree>
    <p:extLst>
      <p:ext uri="{BB962C8B-B14F-4D97-AF65-F5344CB8AC3E}">
        <p14:creationId xmlns:p14="http://schemas.microsoft.com/office/powerpoint/2010/main" val="25140920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30000" t="8499" r="3333" b="9981"/>
          <a:stretch/>
        </p:blipFill>
        <p:spPr>
          <a:xfrm>
            <a:off x="36393" y="18197"/>
            <a:ext cx="8286257" cy="6382603"/>
          </a:xfrm>
          <a:prstGeom prst="rect">
            <a:avLst/>
          </a:prstGeom>
        </p:spPr>
      </p:pic>
    </p:spTree>
    <p:extLst>
      <p:ext uri="{BB962C8B-B14F-4D97-AF65-F5344CB8AC3E}">
        <p14:creationId xmlns:p14="http://schemas.microsoft.com/office/powerpoint/2010/main" val="37762548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30833" t="11462" r="5000" b="8499"/>
          <a:stretch/>
        </p:blipFill>
        <p:spPr>
          <a:xfrm>
            <a:off x="-1" y="310733"/>
            <a:ext cx="8140705" cy="5709067"/>
          </a:xfrm>
          <a:prstGeom prst="rect">
            <a:avLst/>
          </a:prstGeom>
        </p:spPr>
      </p:pic>
    </p:spTree>
    <p:extLst>
      <p:ext uri="{BB962C8B-B14F-4D97-AF65-F5344CB8AC3E}">
        <p14:creationId xmlns:p14="http://schemas.microsoft.com/office/powerpoint/2010/main" val="845753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fontScale="90000"/>
          </a:bodyPr>
          <a:lstStyle/>
          <a:p>
            <a:r>
              <a:rPr lang="en-US" sz="9600" dirty="0" smtClean="0"/>
              <a:t>PageRank</a:t>
            </a:r>
          </a:p>
        </p:txBody>
      </p:sp>
      <p:sp>
        <p:nvSpPr>
          <p:cNvPr id="7171" name="Rectangle 3"/>
          <p:cNvSpPr>
            <a:spLocks noGrp="1" noChangeArrowheads="1"/>
          </p:cNvSpPr>
          <p:nvPr>
            <p:ph idx="1"/>
          </p:nvPr>
        </p:nvSpPr>
        <p:spPr>
          <a:xfrm>
            <a:off x="0" y="1731764"/>
            <a:ext cx="9144000" cy="5126235"/>
          </a:xfrm>
        </p:spPr>
        <p:txBody>
          <a:bodyPr>
            <a:normAutofit/>
          </a:bodyPr>
          <a:lstStyle/>
          <a:p>
            <a:r>
              <a:rPr lang="en-US" sz="2400" dirty="0" smtClean="0"/>
              <a:t>PAGE RANK (determines the importance of webpages based on link structure)</a:t>
            </a:r>
          </a:p>
          <a:p>
            <a:endParaRPr lang="en-US" sz="2400" dirty="0" smtClean="0"/>
          </a:p>
          <a:p>
            <a:pPr lvl="1" algn="just"/>
            <a:r>
              <a:rPr lang="en-US" sz="2400" dirty="0" smtClean="0"/>
              <a:t>PageRank is a </a:t>
            </a:r>
            <a:r>
              <a:rPr lang="en-US" sz="2400" dirty="0" smtClean="0">
                <a:hlinkClick r:id="rId2" action="ppaction://hlinkfile" tooltip="Probability distribution"/>
              </a:rPr>
              <a:t>probability distribution</a:t>
            </a:r>
            <a:r>
              <a:rPr lang="en-US" sz="2400" dirty="0" smtClean="0"/>
              <a:t> used to represent the likelihood that a person randomly clicking on links will arrive at any particular page. </a:t>
            </a:r>
          </a:p>
          <a:p>
            <a:pPr marL="777240" lvl="2" indent="0">
              <a:buNone/>
            </a:pPr>
            <a:endParaRPr lang="en-US" sz="2400" dirty="0"/>
          </a:p>
          <a:p>
            <a:pPr marL="411480" lvl="1" indent="0">
              <a:buNone/>
            </a:pPr>
            <a:r>
              <a:rPr lang="en-US" sz="2400" dirty="0" smtClean="0"/>
              <a:t>Also see: </a:t>
            </a:r>
            <a:r>
              <a:rPr lang="en-US" sz="2400" dirty="0" smtClean="0">
                <a:hlinkClick r:id="rId3"/>
              </a:rPr>
              <a:t>http://infolab.stanford.edu/~backrub/google.html</a:t>
            </a:r>
            <a:r>
              <a:rPr lang="en-US" sz="2400" dirty="0" smtClean="0"/>
              <a:t> (original PageRank paper)</a:t>
            </a:r>
          </a:p>
          <a:p>
            <a:pPr>
              <a:buFont typeface="Monotype Sorts" pitchFamily="2" charset="2"/>
              <a:buNone/>
            </a:pPr>
            <a:endParaRPr lang="en-US" sz="2400" dirty="0" smtClean="0"/>
          </a:p>
          <a:p>
            <a:pPr lvl="1"/>
            <a:endParaRPr lang="en-US" sz="2400" dirty="0" smtClean="0"/>
          </a:p>
          <a:p>
            <a:endParaRPr lang="en-US" sz="2400" dirty="0" smtClean="0"/>
          </a:p>
          <a:p>
            <a:endParaRPr lang="en-US" sz="2400" dirty="0" smtClean="0"/>
          </a:p>
        </p:txBody>
      </p:sp>
      <p:pic>
        <p:nvPicPr>
          <p:cNvPr id="7172" name="Picture 3" descr="400px-PageRanks-Example_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97035"/>
            <a:ext cx="2057400" cy="1655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03433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8610600" cy="5867400"/>
          </a:xfrm>
          <a:prstGeom prst="rect">
            <a:avLst/>
          </a:prstGeom>
          <a:blipFill>
            <a:blip r:embed="rId2" cstate="print"/>
            <a:srcRect/>
            <a:stretch>
              <a:fillRect l="-2804" t="-25000"/>
            </a:stretch>
          </a:blipFill>
        </p:spPr>
        <p:txBody>
          <a:bodyPr wrap="square" lIns="0" tIns="0" rIns="0" bIns="0" rtlCol="0">
            <a:spAutoFit/>
          </a:bodyPr>
          <a:lstStyle/>
          <a:p>
            <a:endParaRPr/>
          </a:p>
        </p:txBody>
      </p:sp>
    </p:spTree>
    <p:extLst>
      <p:ext uri="{BB962C8B-B14F-4D97-AF65-F5344CB8AC3E}">
        <p14:creationId xmlns:p14="http://schemas.microsoft.com/office/powerpoint/2010/main" val="11367049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152400" y="381000"/>
            <a:ext cx="8001000" cy="6248400"/>
          </a:xfrm>
          <a:prstGeom prst="rect">
            <a:avLst/>
          </a:prstGeom>
          <a:blipFill>
            <a:blip r:embed="rId2"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12742623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12878"/>
            <a:ext cx="8077200" cy="6768921"/>
          </a:xfrm>
          <a:prstGeom prst="rect">
            <a:avLst/>
          </a:prstGeom>
          <a:blipFill>
            <a:blip r:embed="rId2"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2362118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24684" y="6438"/>
            <a:ext cx="7976315" cy="6851561"/>
          </a:xfrm>
          <a:prstGeom prst="rect">
            <a:avLst/>
          </a:prstGeom>
          <a:blipFill>
            <a:blip r:embed="rId2"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6896209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857250"/>
            <a:ext cx="8305800" cy="5238750"/>
          </a:xfrm>
          <a:prstGeom prst="rect">
            <a:avLst/>
          </a:prstGeom>
          <a:blipFill>
            <a:blip r:embed="rId2"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27780286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6800" y="2819400"/>
            <a:ext cx="5750292" cy="461665"/>
          </a:xfrm>
          <a:prstGeom prst="rect">
            <a:avLst/>
          </a:prstGeom>
        </p:spPr>
        <p:txBody>
          <a:bodyPr wrap="none">
            <a:spAutoFit/>
          </a:bodyPr>
          <a:lstStyle/>
          <a:p>
            <a:r>
              <a:rPr lang="en-US" altLang="ja-JP" sz="2400" b="1" dirty="0">
                <a:solidFill>
                  <a:srgbClr val="7030A0"/>
                </a:solidFill>
              </a:rPr>
              <a:t>Hypertext Induced Topic Search</a:t>
            </a:r>
            <a:endParaRPr lang="en-IN" sz="2400" dirty="0">
              <a:solidFill>
                <a:srgbClr val="7030A0"/>
              </a:solidFill>
            </a:endParaRPr>
          </a:p>
        </p:txBody>
      </p:sp>
    </p:spTree>
    <p:extLst>
      <p:ext uri="{BB962C8B-B14F-4D97-AF65-F5344CB8AC3E}">
        <p14:creationId xmlns:p14="http://schemas.microsoft.com/office/powerpoint/2010/main" val="16893818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lstStyle/>
          <a:p>
            <a:pPr algn="ctr" eaLnBrk="1" hangingPunct="1"/>
            <a:r>
              <a:rPr lang="en-US" altLang="en-US" b="1" smtClean="0"/>
              <a:t>HITS</a:t>
            </a:r>
          </a:p>
        </p:txBody>
      </p:sp>
      <p:sp>
        <p:nvSpPr>
          <p:cNvPr id="72708" name="Rectangle 3"/>
          <p:cNvSpPr>
            <a:spLocks noGrp="1" noChangeArrowheads="1"/>
          </p:cNvSpPr>
          <p:nvPr>
            <p:ph idx="1"/>
          </p:nvPr>
        </p:nvSpPr>
        <p:spPr/>
        <p:txBody>
          <a:bodyPr/>
          <a:lstStyle/>
          <a:p>
            <a:pPr algn="just" eaLnBrk="1" hangingPunct="1"/>
            <a:r>
              <a:rPr lang="en-US" altLang="ja-JP" dirty="0" smtClean="0">
                <a:ea typeface="ＭＳ Ｐゴシック" panose="020B0600070205080204" pitchFamily="34" charset="-128"/>
              </a:rPr>
              <a:t>HITS stands for </a:t>
            </a:r>
            <a:r>
              <a:rPr lang="en-US" altLang="ja-JP" b="1" dirty="0" smtClean="0">
                <a:solidFill>
                  <a:srgbClr val="FF0000"/>
                </a:solidFill>
                <a:ea typeface="ＭＳ Ｐゴシック" panose="020B0600070205080204" pitchFamily="34" charset="-128"/>
              </a:rPr>
              <a:t>Hypertext Induced Topic Search</a:t>
            </a:r>
            <a:r>
              <a:rPr lang="en-US" altLang="ja-JP" dirty="0" smtClean="0">
                <a:ea typeface="ＭＳ Ｐゴシック" panose="020B0600070205080204" pitchFamily="34" charset="-128"/>
              </a:rPr>
              <a:t>. </a:t>
            </a:r>
          </a:p>
          <a:p>
            <a:pPr algn="just" eaLnBrk="1" hangingPunct="1"/>
            <a:r>
              <a:rPr lang="en-US" altLang="ja-JP" dirty="0" smtClean="0">
                <a:ea typeface="ＭＳ Ｐゴシック" panose="020B0600070205080204" pitchFamily="34" charset="-128"/>
              </a:rPr>
              <a:t>Unlike PageRank which is a static ranking algorithm, </a:t>
            </a:r>
            <a:r>
              <a:rPr lang="en-US" altLang="ja-JP" dirty="0" smtClean="0">
                <a:solidFill>
                  <a:srgbClr val="3333CC"/>
                </a:solidFill>
                <a:ea typeface="ＭＳ Ｐゴシック" panose="020B0600070205080204" pitchFamily="34" charset="-128"/>
              </a:rPr>
              <a:t>HITS is search query dependent</a:t>
            </a:r>
            <a:r>
              <a:rPr lang="en-US" altLang="ja-JP" dirty="0" smtClean="0">
                <a:ea typeface="ＭＳ Ｐゴシック" panose="020B0600070205080204" pitchFamily="34" charset="-128"/>
              </a:rPr>
              <a:t>. </a:t>
            </a:r>
          </a:p>
          <a:p>
            <a:pPr algn="just" eaLnBrk="1" hangingPunct="1"/>
            <a:r>
              <a:rPr lang="en-US" altLang="ja-JP" dirty="0" smtClean="0">
                <a:ea typeface="ＭＳ Ｐゴシック" panose="020B0600070205080204" pitchFamily="34" charset="-128"/>
              </a:rPr>
              <a:t>When the user issues a search query, </a:t>
            </a:r>
          </a:p>
          <a:p>
            <a:pPr lvl="1" algn="just" eaLnBrk="1" hangingPunct="1"/>
            <a:r>
              <a:rPr lang="en-US" altLang="ja-JP" dirty="0" smtClean="0">
                <a:ea typeface="ＭＳ Ｐゴシック" panose="020B0600070205080204" pitchFamily="34" charset="-128"/>
              </a:rPr>
              <a:t>HITS first expands the list of relevant pages returned by a search engine and </a:t>
            </a:r>
          </a:p>
          <a:p>
            <a:pPr lvl="1" algn="just" eaLnBrk="1" hangingPunct="1"/>
            <a:r>
              <a:rPr lang="en-US" altLang="ja-JP" dirty="0" smtClean="0">
                <a:ea typeface="ＭＳ Ｐゴシック" panose="020B0600070205080204" pitchFamily="34" charset="-128"/>
              </a:rPr>
              <a:t>then produces two rankings of the expanded set of pages, </a:t>
            </a:r>
            <a:r>
              <a:rPr lang="en-US" altLang="ja-JP" b="1" dirty="0" smtClean="0">
                <a:solidFill>
                  <a:srgbClr val="3333CC"/>
                </a:solidFill>
                <a:ea typeface="ＭＳ Ｐゴシック" panose="020B0600070205080204" pitchFamily="34" charset="-128"/>
              </a:rPr>
              <a:t>authority ranking</a:t>
            </a:r>
            <a:r>
              <a:rPr lang="en-US" altLang="ja-JP" dirty="0" smtClean="0">
                <a:ea typeface="ＭＳ Ｐゴシック" panose="020B0600070205080204" pitchFamily="34" charset="-128"/>
              </a:rPr>
              <a:t> and </a:t>
            </a:r>
            <a:r>
              <a:rPr lang="en-US" altLang="ja-JP" b="1" dirty="0" smtClean="0">
                <a:solidFill>
                  <a:srgbClr val="3333CC"/>
                </a:solidFill>
                <a:ea typeface="ＭＳ Ｐゴシック" panose="020B0600070205080204" pitchFamily="34" charset="-128"/>
              </a:rPr>
              <a:t>hub ranking</a:t>
            </a:r>
            <a:r>
              <a:rPr lang="en-US" altLang="ja-JP" dirty="0" smtClean="0">
                <a:ea typeface="ＭＳ Ｐゴシック" panose="020B0600070205080204" pitchFamily="34" charset="-128"/>
              </a:rPr>
              <a:t>. </a:t>
            </a:r>
            <a:endParaRPr lang="en-US" altLang="en-US" dirty="0" smtClean="0"/>
          </a:p>
        </p:txBody>
      </p:sp>
      <p:sp>
        <p:nvSpPr>
          <p:cNvPr id="7270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327186B7-D31D-49C4-9CE9-338D90F47B79}" type="slidenum">
              <a:rPr lang="en-US" altLang="en-US" sz="1200" smtClean="0">
                <a:latin typeface="Garamond" panose="02020404030301010803" pitchFamily="18" charset="0"/>
              </a:rPr>
              <a:pPr>
                <a:spcBef>
                  <a:spcPct val="0"/>
                </a:spcBef>
                <a:buClrTx/>
                <a:buSzTx/>
                <a:buFontTx/>
                <a:buNone/>
              </a:pPr>
              <a:t>26</a:t>
            </a:fld>
            <a:endParaRPr lang="en-US" altLang="en-US" sz="1200" smtClean="0">
              <a:latin typeface="Garamond" panose="02020404030301010803" pitchFamily="18" charset="0"/>
            </a:endParaRPr>
          </a:p>
        </p:txBody>
      </p:sp>
    </p:spTree>
    <p:extLst>
      <p:ext uri="{BB962C8B-B14F-4D97-AF65-F5344CB8AC3E}">
        <p14:creationId xmlns:p14="http://schemas.microsoft.com/office/powerpoint/2010/main" val="36012124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rotWithShape="1">
          <a:blip r:embed="rId2"/>
          <a:srcRect l="31549" t="10106" r="5071" b="8478"/>
          <a:stretch/>
        </p:blipFill>
        <p:spPr>
          <a:xfrm>
            <a:off x="128789" y="0"/>
            <a:ext cx="9023137" cy="6516710"/>
          </a:xfrm>
          <a:prstGeom prst="rect">
            <a:avLst/>
          </a:prstGeom>
        </p:spPr>
      </p:pic>
    </p:spTree>
    <p:extLst>
      <p:ext uri="{BB962C8B-B14F-4D97-AF65-F5344CB8AC3E}">
        <p14:creationId xmlns:p14="http://schemas.microsoft.com/office/powerpoint/2010/main" val="39803191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7043" t="13364" r="9858" b="23257"/>
          <a:stretch/>
        </p:blipFill>
        <p:spPr>
          <a:xfrm>
            <a:off x="183713" y="756969"/>
            <a:ext cx="8776574" cy="4355943"/>
          </a:xfrm>
          <a:prstGeom prst="rect">
            <a:avLst/>
          </a:prstGeom>
        </p:spPr>
      </p:pic>
    </p:spTree>
    <p:extLst>
      <p:ext uri="{BB962C8B-B14F-4D97-AF65-F5344CB8AC3E}">
        <p14:creationId xmlns:p14="http://schemas.microsoft.com/office/powerpoint/2010/main" val="33898275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p:txBody>
          <a:bodyPr/>
          <a:lstStyle/>
          <a:p>
            <a:pPr algn="ctr" eaLnBrk="1" hangingPunct="1"/>
            <a:r>
              <a:rPr lang="en-US" altLang="en-US" b="1" smtClean="0"/>
              <a:t>Authorities and Hubs</a:t>
            </a:r>
          </a:p>
        </p:txBody>
      </p:sp>
      <p:sp>
        <p:nvSpPr>
          <p:cNvPr id="74756" name="Rectangle 3"/>
          <p:cNvSpPr>
            <a:spLocks noGrp="1" noChangeArrowheads="1"/>
          </p:cNvSpPr>
          <p:nvPr>
            <p:ph idx="1"/>
          </p:nvPr>
        </p:nvSpPr>
        <p:spPr>
          <a:xfrm>
            <a:off x="628650" y="1555169"/>
            <a:ext cx="7886700" cy="4351338"/>
          </a:xfrm>
        </p:spPr>
        <p:txBody>
          <a:bodyPr>
            <a:normAutofit/>
          </a:bodyPr>
          <a:lstStyle/>
          <a:p>
            <a:pPr algn="just" eaLnBrk="1" hangingPunct="1">
              <a:buFont typeface="Wingdings" panose="05000000000000000000" pitchFamily="2" charset="2"/>
              <a:buNone/>
            </a:pPr>
            <a:r>
              <a:rPr lang="en-US" altLang="ja-JP" dirty="0" smtClean="0">
                <a:solidFill>
                  <a:srgbClr val="FF0000"/>
                </a:solidFill>
                <a:ea typeface="ＭＳ Ｐゴシック" panose="020B0600070205080204" pitchFamily="34" charset="-128"/>
              </a:rPr>
              <a:t>A</a:t>
            </a:r>
            <a:r>
              <a:rPr lang="en-US" altLang="ja-JP" b="1" dirty="0" smtClean="0">
                <a:solidFill>
                  <a:srgbClr val="FF0000"/>
                </a:solidFill>
                <a:ea typeface="ＭＳ Ｐゴシック" panose="020B0600070205080204" pitchFamily="34" charset="-128"/>
              </a:rPr>
              <a:t>uthority</a:t>
            </a:r>
            <a:r>
              <a:rPr lang="en-US" altLang="ja-JP" dirty="0" smtClean="0">
                <a:ea typeface="ＭＳ Ｐゴシック" panose="020B0600070205080204" pitchFamily="34" charset="-128"/>
              </a:rPr>
              <a:t>: Roughly, a authority is a page with many in-links. </a:t>
            </a:r>
          </a:p>
          <a:p>
            <a:pPr lvl="1" algn="just" eaLnBrk="1" hangingPunct="1"/>
            <a:r>
              <a:rPr lang="en-US" altLang="ja-JP" dirty="0" smtClean="0">
                <a:ea typeface="ＭＳ Ｐゴシック" panose="020B0600070205080204" pitchFamily="34" charset="-128"/>
              </a:rPr>
              <a:t>The idea is that the page may have good or authoritative content on some topic and a thus many people trust it and link to it. </a:t>
            </a:r>
          </a:p>
          <a:p>
            <a:pPr lvl="1" algn="just" eaLnBrk="1" hangingPunct="1"/>
            <a:endParaRPr lang="en-US" altLang="ja-JP" dirty="0" smtClean="0">
              <a:ea typeface="ＭＳ Ｐゴシック" panose="020B0600070205080204" pitchFamily="34" charset="-128"/>
            </a:endParaRPr>
          </a:p>
          <a:p>
            <a:pPr lvl="1" algn="just"/>
            <a:r>
              <a:rPr lang="en-US" altLang="ja-JP" dirty="0"/>
              <a:t>Page </a:t>
            </a:r>
            <a:r>
              <a:rPr lang="en-US" altLang="ja-JP" dirty="0" err="1"/>
              <a:t>i</a:t>
            </a:r>
            <a:r>
              <a:rPr lang="en-US" altLang="ja-JP" dirty="0"/>
              <a:t> is called an authority for the query </a:t>
            </a:r>
            <a:r>
              <a:rPr lang="en-US" altLang="ja-JP" dirty="0" smtClean="0"/>
              <a:t>“</a:t>
            </a:r>
            <a:r>
              <a:rPr lang="en-US" altLang="ja-JP" b="1" dirty="0" smtClean="0"/>
              <a:t>automobile </a:t>
            </a:r>
            <a:r>
              <a:rPr lang="en-US" altLang="ja-JP" b="1" dirty="0"/>
              <a:t>makers</a:t>
            </a:r>
            <a:r>
              <a:rPr lang="en-US" altLang="ja-JP" dirty="0"/>
              <a:t>” if it contains valuable information on the subject</a:t>
            </a:r>
            <a:endParaRPr lang="en-US" altLang="ja-JP" dirty="0" smtClean="0">
              <a:ea typeface="ＭＳ Ｐゴシック" panose="020B0600070205080204" pitchFamily="34" charset="-128"/>
            </a:endParaRPr>
          </a:p>
          <a:p>
            <a:pPr algn="just" eaLnBrk="1" hangingPunct="1">
              <a:buFont typeface="Wingdings" panose="05000000000000000000" pitchFamily="2" charset="2"/>
              <a:buNone/>
            </a:pPr>
            <a:r>
              <a:rPr lang="en-US" altLang="ja-JP" b="1" dirty="0" smtClean="0">
                <a:solidFill>
                  <a:srgbClr val="FF0000"/>
                </a:solidFill>
                <a:ea typeface="ＭＳ Ｐゴシック" panose="020B0600070205080204" pitchFamily="34" charset="-128"/>
              </a:rPr>
              <a:t>Hub</a:t>
            </a:r>
            <a:r>
              <a:rPr lang="en-US" altLang="ja-JP" dirty="0" smtClean="0">
                <a:ea typeface="ＭＳ Ｐゴシック" panose="020B0600070205080204" pitchFamily="34" charset="-128"/>
              </a:rPr>
              <a:t>: A hub is a page with many out-links. </a:t>
            </a:r>
          </a:p>
          <a:p>
            <a:pPr lvl="1" algn="just" eaLnBrk="1" hangingPunct="1"/>
            <a:r>
              <a:rPr lang="en-US" altLang="ja-JP" dirty="0" smtClean="0">
                <a:ea typeface="ＭＳ Ｐゴシック" panose="020B0600070205080204" pitchFamily="34" charset="-128"/>
              </a:rPr>
              <a:t>The page serves as an organizer of the information on a particular topic and </a:t>
            </a:r>
          </a:p>
          <a:p>
            <a:pPr lvl="1" algn="just" eaLnBrk="1" hangingPunct="1"/>
            <a:r>
              <a:rPr lang="en-US" altLang="ja-JP" dirty="0" smtClean="0">
                <a:ea typeface="ＭＳ Ｐゴシック" panose="020B0600070205080204" pitchFamily="34" charset="-128"/>
              </a:rPr>
              <a:t>points to many good authority pages on the topic. </a:t>
            </a:r>
          </a:p>
          <a:p>
            <a:pPr lvl="1" algn="just" eaLnBrk="1" hangingPunct="1"/>
            <a:endParaRPr lang="en-US" altLang="en-US" dirty="0">
              <a:ea typeface="ＭＳ Ｐゴシック" panose="020B0600070205080204" pitchFamily="34" charset="-128"/>
            </a:endParaRPr>
          </a:p>
          <a:p>
            <a:pPr lvl="1" algn="just"/>
            <a:r>
              <a:rPr lang="en-US" altLang="en-US" dirty="0"/>
              <a:t> Their role is to advertise the authoritative pages.</a:t>
            </a:r>
            <a:endParaRPr lang="en-US" altLang="en-US" dirty="0" smtClean="0"/>
          </a:p>
        </p:txBody>
      </p:sp>
      <p:sp>
        <p:nvSpPr>
          <p:cNvPr id="7475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F264611-C253-471B-B7CD-960EC59FD8FC}" type="slidenum">
              <a:rPr lang="en-US" altLang="en-US" sz="1200" smtClean="0">
                <a:latin typeface="Garamond" panose="02020404030301010803" pitchFamily="18" charset="0"/>
              </a:rPr>
              <a:pPr>
                <a:spcBef>
                  <a:spcPct val="0"/>
                </a:spcBef>
                <a:buClrTx/>
                <a:buSzTx/>
                <a:buFontTx/>
                <a:buNone/>
              </a:pPr>
              <a:t>29</a:t>
            </a:fld>
            <a:endParaRPr lang="en-US" altLang="en-US" sz="1200" smtClean="0">
              <a:latin typeface="Garamond" panose="02020404030301010803" pitchFamily="18" charset="0"/>
            </a:endParaRPr>
          </a:p>
        </p:txBody>
      </p:sp>
    </p:spTree>
    <p:extLst>
      <p:ext uri="{BB962C8B-B14F-4D97-AF65-F5344CB8AC3E}">
        <p14:creationId xmlns:p14="http://schemas.microsoft.com/office/powerpoint/2010/main" val="4855634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pPr algn="ctr" eaLnBrk="1" hangingPunct="1"/>
            <a:r>
              <a:rPr lang="en-US" altLang="en-US" b="1" smtClean="0"/>
              <a:t>PageRank: the intuitive idea</a:t>
            </a:r>
          </a:p>
        </p:txBody>
      </p:sp>
      <p:sp>
        <p:nvSpPr>
          <p:cNvPr id="40964" name="Rectangle 3"/>
          <p:cNvSpPr>
            <a:spLocks noGrp="1" noChangeArrowheads="1"/>
          </p:cNvSpPr>
          <p:nvPr>
            <p:ph idx="1"/>
          </p:nvPr>
        </p:nvSpPr>
        <p:spPr>
          <a:xfrm>
            <a:off x="152400" y="1600200"/>
            <a:ext cx="8229600" cy="4745037"/>
          </a:xfrm>
        </p:spPr>
        <p:txBody>
          <a:bodyPr/>
          <a:lstStyle/>
          <a:p>
            <a:pPr algn="just" eaLnBrk="1" hangingPunct="1">
              <a:lnSpc>
                <a:spcPct val="90000"/>
              </a:lnSpc>
            </a:pPr>
            <a:r>
              <a:rPr lang="en-US" altLang="ja-JP" sz="2600" dirty="0" smtClean="0">
                <a:solidFill>
                  <a:srgbClr val="3333CC"/>
                </a:solidFill>
                <a:ea typeface="ＭＳ Ｐゴシック" panose="020B0600070205080204" pitchFamily="34" charset="-128"/>
              </a:rPr>
              <a:t>PageRank relies on the democratic nature of the Web</a:t>
            </a:r>
            <a:r>
              <a:rPr lang="en-US" altLang="ja-JP" sz="2600" dirty="0" smtClean="0">
                <a:ea typeface="ＭＳ Ｐゴシック" panose="020B0600070205080204" pitchFamily="34" charset="-128"/>
              </a:rPr>
              <a:t> by using its vast link structure as an indicator of an individual page's value or quality. </a:t>
            </a:r>
          </a:p>
          <a:p>
            <a:pPr algn="just" eaLnBrk="1" hangingPunct="1">
              <a:lnSpc>
                <a:spcPct val="90000"/>
              </a:lnSpc>
            </a:pPr>
            <a:r>
              <a:rPr lang="en-US" altLang="ja-JP" sz="2600" dirty="0" smtClean="0">
                <a:ea typeface="ＭＳ Ｐゴシック" panose="020B0600070205080204" pitchFamily="34" charset="-128"/>
              </a:rPr>
              <a:t>PageRank interprets a hyperlink from page </a:t>
            </a:r>
            <a:r>
              <a:rPr lang="en-US" altLang="ja-JP" sz="2600" i="1" dirty="0" smtClean="0">
                <a:ea typeface="ＭＳ Ｐゴシック" panose="020B0600070205080204" pitchFamily="34" charset="-128"/>
              </a:rPr>
              <a:t>x</a:t>
            </a:r>
            <a:r>
              <a:rPr lang="en-US" altLang="ja-JP" sz="2600" dirty="0" smtClean="0">
                <a:ea typeface="ＭＳ Ｐゴシック" panose="020B0600070205080204" pitchFamily="34" charset="-128"/>
              </a:rPr>
              <a:t> to page </a:t>
            </a:r>
            <a:r>
              <a:rPr lang="en-US" altLang="ja-JP" sz="2600" i="1" dirty="0" smtClean="0">
                <a:ea typeface="ＭＳ Ｐゴシック" panose="020B0600070205080204" pitchFamily="34" charset="-128"/>
              </a:rPr>
              <a:t>y</a:t>
            </a:r>
            <a:r>
              <a:rPr lang="en-US" altLang="ja-JP" sz="2600" dirty="0" smtClean="0">
                <a:ea typeface="ＭＳ Ｐゴシック" panose="020B0600070205080204" pitchFamily="34" charset="-128"/>
              </a:rPr>
              <a:t> as a vote, by page </a:t>
            </a:r>
            <a:r>
              <a:rPr lang="en-US" altLang="ja-JP" sz="2600" i="1" dirty="0" smtClean="0">
                <a:ea typeface="ＭＳ Ｐゴシック" panose="020B0600070205080204" pitchFamily="34" charset="-128"/>
              </a:rPr>
              <a:t>x</a:t>
            </a:r>
            <a:r>
              <a:rPr lang="en-US" altLang="ja-JP" sz="2600" dirty="0" smtClean="0">
                <a:ea typeface="ＭＳ Ｐゴシック" panose="020B0600070205080204" pitchFamily="34" charset="-128"/>
              </a:rPr>
              <a:t>, for page </a:t>
            </a:r>
            <a:r>
              <a:rPr lang="en-US" altLang="ja-JP" sz="2600" i="1" dirty="0" smtClean="0">
                <a:ea typeface="ＭＳ Ｐゴシック" panose="020B0600070205080204" pitchFamily="34" charset="-128"/>
              </a:rPr>
              <a:t>y</a:t>
            </a:r>
            <a:r>
              <a:rPr lang="en-US" altLang="ja-JP" sz="2600" dirty="0" smtClean="0">
                <a:ea typeface="ＭＳ Ｐゴシック" panose="020B0600070205080204" pitchFamily="34" charset="-128"/>
              </a:rPr>
              <a:t>. </a:t>
            </a:r>
          </a:p>
          <a:p>
            <a:pPr algn="just" eaLnBrk="1" hangingPunct="1">
              <a:lnSpc>
                <a:spcPct val="90000"/>
              </a:lnSpc>
            </a:pPr>
            <a:r>
              <a:rPr lang="en-US" altLang="ja-JP" sz="2600" dirty="0" smtClean="0">
                <a:ea typeface="ＭＳ Ｐゴシック" panose="020B0600070205080204" pitchFamily="34" charset="-128"/>
              </a:rPr>
              <a:t>However, PageRank looks at more than the sheer number of votes; it also analyzes the page that casts the vote. </a:t>
            </a:r>
          </a:p>
          <a:p>
            <a:pPr lvl="1" algn="just" eaLnBrk="1" hangingPunct="1">
              <a:lnSpc>
                <a:spcPct val="90000"/>
              </a:lnSpc>
            </a:pPr>
            <a:r>
              <a:rPr lang="en-US" altLang="ja-JP" sz="2200" dirty="0" smtClean="0">
                <a:ea typeface="ＭＳ Ｐゴシック" panose="020B0600070205080204" pitchFamily="34" charset="-128"/>
              </a:rPr>
              <a:t>Votes casted by “important” pages weigh more heavily and help to make other pages more "important." </a:t>
            </a:r>
          </a:p>
          <a:p>
            <a:pPr algn="just" eaLnBrk="1" hangingPunct="1">
              <a:lnSpc>
                <a:spcPct val="90000"/>
              </a:lnSpc>
            </a:pPr>
            <a:r>
              <a:rPr lang="en-US" altLang="ja-JP" sz="2600" dirty="0" smtClean="0">
                <a:ea typeface="ＭＳ Ｐゴシック" panose="020B0600070205080204" pitchFamily="34" charset="-128"/>
              </a:rPr>
              <a:t>This is exactly the idea </a:t>
            </a:r>
            <a:r>
              <a:rPr lang="en-US" altLang="ja-JP" sz="2600" b="1" dirty="0" smtClean="0">
                <a:solidFill>
                  <a:srgbClr val="FF0000"/>
                </a:solidFill>
                <a:ea typeface="ＭＳ Ｐゴシック" panose="020B0600070205080204" pitchFamily="34" charset="-128"/>
              </a:rPr>
              <a:t>of rank prestige in social network. </a:t>
            </a:r>
            <a:endParaRPr lang="en-US" altLang="en-US" sz="2600" b="1" dirty="0" smtClean="0">
              <a:solidFill>
                <a:srgbClr val="FF0000"/>
              </a:solidFill>
            </a:endParaRPr>
          </a:p>
        </p:txBody>
      </p:sp>
      <p:sp>
        <p:nvSpPr>
          <p:cNvPr id="4096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00CCD02F-1F08-4778-971E-40551CAFF73F}" type="slidenum">
              <a:rPr lang="en-US" altLang="en-US" sz="1200" smtClean="0">
                <a:latin typeface="Garamond" panose="02020404030301010803" pitchFamily="18" charset="0"/>
              </a:rPr>
              <a:pPr>
                <a:spcBef>
                  <a:spcPct val="0"/>
                </a:spcBef>
                <a:buClrTx/>
                <a:buSzTx/>
                <a:buFontTx/>
                <a:buNone/>
              </a:pPr>
              <a:t>3</a:t>
            </a:fld>
            <a:endParaRPr lang="en-US" altLang="en-US" sz="1200" smtClean="0">
              <a:latin typeface="Garamond" panose="02020404030301010803" pitchFamily="18" charset="0"/>
            </a:endParaRPr>
          </a:p>
        </p:txBody>
      </p:sp>
    </p:spTree>
    <p:extLst>
      <p:ext uri="{BB962C8B-B14F-4D97-AF65-F5344CB8AC3E}">
        <p14:creationId xmlns:p14="http://schemas.microsoft.com/office/powerpoint/2010/main" val="3454994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p:txBody>
          <a:bodyPr/>
          <a:lstStyle/>
          <a:p>
            <a:pPr algn="ctr" eaLnBrk="1" hangingPunct="1"/>
            <a:r>
              <a:rPr lang="en-US" altLang="en-US" b="1" smtClean="0"/>
              <a:t>Examples</a:t>
            </a:r>
          </a:p>
        </p:txBody>
      </p:sp>
      <p:pic>
        <p:nvPicPr>
          <p:cNvPr id="75780"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600200"/>
            <a:ext cx="8229600" cy="3773488"/>
          </a:xfrm>
        </p:spPr>
      </p:pic>
      <p:sp>
        <p:nvSpPr>
          <p:cNvPr id="7577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0B5E26A7-9A2E-4D5F-9F85-430FE8756915}" type="slidenum">
              <a:rPr lang="en-US" altLang="en-US" sz="1200" smtClean="0">
                <a:latin typeface="Garamond" panose="02020404030301010803" pitchFamily="18" charset="0"/>
              </a:rPr>
              <a:pPr>
                <a:spcBef>
                  <a:spcPct val="0"/>
                </a:spcBef>
                <a:buClrTx/>
                <a:buSzTx/>
                <a:buFontTx/>
                <a:buNone/>
              </a:pPr>
              <a:t>30</a:t>
            </a:fld>
            <a:endParaRPr lang="en-US" altLang="en-US" sz="1200" smtClean="0">
              <a:latin typeface="Garamond" panose="02020404030301010803" pitchFamily="18" charset="0"/>
            </a:endParaRPr>
          </a:p>
        </p:txBody>
      </p:sp>
    </p:spTree>
    <p:extLst>
      <p:ext uri="{BB962C8B-B14F-4D97-AF65-F5344CB8AC3E}">
        <p14:creationId xmlns:p14="http://schemas.microsoft.com/office/powerpoint/2010/main" val="20641026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grayscl/>
          </a:blip>
          <a:srcRect l="2816" t="8101" r="5071" b="8979"/>
          <a:stretch/>
        </p:blipFill>
        <p:spPr>
          <a:xfrm>
            <a:off x="0" y="734094"/>
            <a:ext cx="9093035" cy="5241702"/>
          </a:xfrm>
          <a:prstGeom prst="rect">
            <a:avLst/>
          </a:prstGeom>
        </p:spPr>
      </p:pic>
    </p:spTree>
    <p:extLst>
      <p:ext uri="{BB962C8B-B14F-4D97-AF65-F5344CB8AC3E}">
        <p14:creationId xmlns:p14="http://schemas.microsoft.com/office/powerpoint/2010/main" val="1156708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grayscl/>
          </a:blip>
          <a:srcRect r="19718" b="5895"/>
          <a:stretch/>
        </p:blipFill>
        <p:spPr>
          <a:xfrm>
            <a:off x="0" y="0"/>
            <a:ext cx="8872092" cy="6375042"/>
          </a:xfrm>
          <a:prstGeom prst="rect">
            <a:avLst/>
          </a:prstGeom>
        </p:spPr>
      </p:pic>
    </p:spTree>
    <p:extLst>
      <p:ext uri="{BB962C8B-B14F-4D97-AF65-F5344CB8AC3E}">
        <p14:creationId xmlns:p14="http://schemas.microsoft.com/office/powerpoint/2010/main" val="16584627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9437" t="6598" r="9436" b="6473"/>
          <a:stretch/>
        </p:blipFill>
        <p:spPr>
          <a:xfrm>
            <a:off x="789696" y="365126"/>
            <a:ext cx="7725654" cy="6176963"/>
          </a:xfrm>
          <a:prstGeom prst="rect">
            <a:avLst/>
          </a:prstGeom>
        </p:spPr>
      </p:pic>
    </p:spTree>
    <p:extLst>
      <p:ext uri="{BB962C8B-B14F-4D97-AF65-F5344CB8AC3E}">
        <p14:creationId xmlns:p14="http://schemas.microsoft.com/office/powerpoint/2010/main" val="3395705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30141" t="11359" r="5493" b="6474"/>
          <a:stretch/>
        </p:blipFill>
        <p:spPr>
          <a:xfrm>
            <a:off x="231820" y="365126"/>
            <a:ext cx="8373572" cy="6009916"/>
          </a:xfrm>
          <a:prstGeom prst="rect">
            <a:avLst/>
          </a:prstGeom>
        </p:spPr>
      </p:pic>
    </p:spTree>
    <p:extLst>
      <p:ext uri="{BB962C8B-B14F-4D97-AF65-F5344CB8AC3E}">
        <p14:creationId xmlns:p14="http://schemas.microsoft.com/office/powerpoint/2010/main" val="27309446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30282" t="9605" r="5916" b="9479"/>
          <a:stretch/>
        </p:blipFill>
        <p:spPr>
          <a:xfrm>
            <a:off x="167425" y="0"/>
            <a:ext cx="9031158" cy="6439437"/>
          </a:xfrm>
          <a:prstGeom prst="rect">
            <a:avLst/>
          </a:prstGeom>
        </p:spPr>
      </p:pic>
    </p:spTree>
    <p:extLst>
      <p:ext uri="{BB962C8B-B14F-4D97-AF65-F5344CB8AC3E}">
        <p14:creationId xmlns:p14="http://schemas.microsoft.com/office/powerpoint/2010/main" val="28434552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9296" t="5847" r="5352" b="8728"/>
          <a:stretch/>
        </p:blipFill>
        <p:spPr>
          <a:xfrm>
            <a:off x="0" y="0"/>
            <a:ext cx="9042556" cy="6645498"/>
          </a:xfrm>
          <a:prstGeom prst="rect">
            <a:avLst/>
          </a:prstGeom>
        </p:spPr>
      </p:pic>
    </p:spTree>
    <p:extLst>
      <p:ext uri="{BB962C8B-B14F-4D97-AF65-F5344CB8AC3E}">
        <p14:creationId xmlns:p14="http://schemas.microsoft.com/office/powerpoint/2010/main" val="41347725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8450" t="6599" r="7465" b="5721"/>
          <a:stretch/>
        </p:blipFill>
        <p:spPr>
          <a:xfrm>
            <a:off x="453336" y="339368"/>
            <a:ext cx="8237328" cy="6336406"/>
          </a:xfrm>
          <a:prstGeom prst="rect">
            <a:avLst/>
          </a:prstGeom>
        </p:spPr>
      </p:pic>
    </p:spTree>
    <p:extLst>
      <p:ext uri="{BB962C8B-B14F-4D97-AF65-F5344CB8AC3E}">
        <p14:creationId xmlns:p14="http://schemas.microsoft.com/office/powerpoint/2010/main" val="18909914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8592" t="9855" r="10000" b="7224"/>
          <a:stretch/>
        </p:blipFill>
        <p:spPr>
          <a:xfrm>
            <a:off x="141665" y="206062"/>
            <a:ext cx="7990195" cy="6065949"/>
          </a:xfrm>
          <a:prstGeom prst="rect">
            <a:avLst/>
          </a:prstGeom>
        </p:spPr>
      </p:pic>
    </p:spTree>
    <p:extLst>
      <p:ext uri="{BB962C8B-B14F-4D97-AF65-F5344CB8AC3E}">
        <p14:creationId xmlns:p14="http://schemas.microsoft.com/office/powerpoint/2010/main" val="15805781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31408" t="5596" r="4788" b="5722"/>
          <a:stretch/>
        </p:blipFill>
        <p:spPr>
          <a:xfrm>
            <a:off x="-1" y="0"/>
            <a:ext cx="8397025" cy="6561914"/>
          </a:xfrm>
          <a:prstGeom prst="rect">
            <a:avLst/>
          </a:prstGeom>
        </p:spPr>
      </p:pic>
    </p:spTree>
    <p:extLst>
      <p:ext uri="{BB962C8B-B14F-4D97-AF65-F5344CB8AC3E}">
        <p14:creationId xmlns:p14="http://schemas.microsoft.com/office/powerpoint/2010/main" val="30312448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pPr algn="ctr" eaLnBrk="1" hangingPunct="1"/>
            <a:r>
              <a:rPr lang="en-US" altLang="en-US" b="1" smtClean="0"/>
              <a:t>More specifically</a:t>
            </a:r>
          </a:p>
        </p:txBody>
      </p:sp>
      <p:sp>
        <p:nvSpPr>
          <p:cNvPr id="41988" name="Rectangle 3"/>
          <p:cNvSpPr>
            <a:spLocks noGrp="1" noChangeArrowheads="1"/>
          </p:cNvSpPr>
          <p:nvPr>
            <p:ph idx="1"/>
          </p:nvPr>
        </p:nvSpPr>
        <p:spPr>
          <a:xfrm>
            <a:off x="152400" y="1381244"/>
            <a:ext cx="8229600" cy="4608513"/>
          </a:xfrm>
        </p:spPr>
        <p:txBody>
          <a:bodyPr/>
          <a:lstStyle/>
          <a:p>
            <a:pPr marL="571500" indent="-571500" algn="just" eaLnBrk="1" hangingPunct="1"/>
            <a:r>
              <a:rPr lang="en-US" altLang="ja-JP" sz="2800" dirty="0" smtClean="0">
                <a:ea typeface="ＭＳ Ｐゴシック" panose="020B0600070205080204" pitchFamily="34" charset="-128"/>
              </a:rPr>
              <a:t>A hyperlink from a page to another page is an implicit conveyance of authority to the target page. </a:t>
            </a:r>
          </a:p>
          <a:p>
            <a:pPr marL="839788" lvl="1" indent="-495300" algn="just" eaLnBrk="1" hangingPunct="1"/>
            <a:r>
              <a:rPr lang="en-US" altLang="ja-JP" sz="2400" dirty="0" smtClean="0">
                <a:ea typeface="ＭＳ Ｐゴシック" panose="020B0600070205080204" pitchFamily="34" charset="-128"/>
              </a:rPr>
              <a:t>The </a:t>
            </a:r>
            <a:r>
              <a:rPr lang="en-US" altLang="ja-JP" sz="2400" b="1" dirty="0" smtClean="0">
                <a:solidFill>
                  <a:srgbClr val="FF0000"/>
                </a:solidFill>
                <a:ea typeface="ＭＳ Ｐゴシック" panose="020B0600070205080204" pitchFamily="34" charset="-128"/>
              </a:rPr>
              <a:t>more in-links </a:t>
            </a:r>
            <a:r>
              <a:rPr lang="en-US" altLang="ja-JP" sz="2400" dirty="0" smtClean="0">
                <a:ea typeface="ＭＳ Ｐゴシック" panose="020B0600070205080204" pitchFamily="34" charset="-128"/>
              </a:rPr>
              <a:t>that a page </a:t>
            </a:r>
            <a:r>
              <a:rPr lang="en-US" altLang="ja-JP" sz="2400" i="1" dirty="0" err="1" smtClean="0">
                <a:ea typeface="ＭＳ Ｐゴシック" panose="020B0600070205080204" pitchFamily="34" charset="-128"/>
              </a:rPr>
              <a:t>i</a:t>
            </a:r>
            <a:r>
              <a:rPr lang="en-US" altLang="ja-JP" sz="2400" i="1" dirty="0" smtClean="0">
                <a:ea typeface="ＭＳ Ｐゴシック" panose="020B0600070205080204" pitchFamily="34" charset="-128"/>
              </a:rPr>
              <a:t> </a:t>
            </a:r>
            <a:r>
              <a:rPr lang="en-US" altLang="ja-JP" sz="2400" dirty="0" smtClean="0">
                <a:ea typeface="ＭＳ Ｐゴシック" panose="020B0600070205080204" pitchFamily="34" charset="-128"/>
              </a:rPr>
              <a:t>receives, </a:t>
            </a:r>
            <a:r>
              <a:rPr lang="en-US" altLang="ja-JP" sz="2400" b="1" dirty="0" smtClean="0">
                <a:solidFill>
                  <a:srgbClr val="FF0000"/>
                </a:solidFill>
                <a:ea typeface="ＭＳ Ｐゴシック" panose="020B0600070205080204" pitchFamily="34" charset="-128"/>
              </a:rPr>
              <a:t>the more prestige </a:t>
            </a:r>
            <a:r>
              <a:rPr lang="en-US" altLang="ja-JP" sz="2400" dirty="0" smtClean="0">
                <a:ea typeface="ＭＳ Ｐゴシック" panose="020B0600070205080204" pitchFamily="34" charset="-128"/>
              </a:rPr>
              <a:t>the page </a:t>
            </a:r>
            <a:r>
              <a:rPr lang="en-US" altLang="ja-JP" sz="2400" i="1" dirty="0" err="1" smtClean="0">
                <a:ea typeface="ＭＳ Ｐゴシック" panose="020B0600070205080204" pitchFamily="34" charset="-128"/>
              </a:rPr>
              <a:t>i</a:t>
            </a:r>
            <a:r>
              <a:rPr lang="en-US" altLang="ja-JP" sz="2400" dirty="0" smtClean="0">
                <a:ea typeface="ＭＳ Ｐゴシック" panose="020B0600070205080204" pitchFamily="34" charset="-128"/>
              </a:rPr>
              <a:t> has. </a:t>
            </a:r>
          </a:p>
          <a:p>
            <a:pPr marL="571500" indent="-571500" algn="just" eaLnBrk="1" hangingPunct="1"/>
            <a:r>
              <a:rPr lang="en-US" altLang="ja-JP" sz="2800" dirty="0" smtClean="0">
                <a:ea typeface="ＭＳ Ｐゴシック" panose="020B0600070205080204" pitchFamily="34" charset="-128"/>
              </a:rPr>
              <a:t>Pages that point to page </a:t>
            </a:r>
            <a:r>
              <a:rPr lang="en-US" altLang="ja-JP" sz="2800" i="1" dirty="0" err="1" smtClean="0">
                <a:ea typeface="ＭＳ Ｐゴシック" panose="020B0600070205080204" pitchFamily="34" charset="-128"/>
              </a:rPr>
              <a:t>i</a:t>
            </a:r>
            <a:r>
              <a:rPr lang="en-US" altLang="ja-JP" sz="2800" dirty="0" smtClean="0">
                <a:ea typeface="ＭＳ Ｐゴシック" panose="020B0600070205080204" pitchFamily="34" charset="-128"/>
              </a:rPr>
              <a:t> also have their own prestige scores. </a:t>
            </a:r>
          </a:p>
          <a:p>
            <a:pPr marL="839788" lvl="1" indent="-495300" algn="just" eaLnBrk="1" hangingPunct="1"/>
            <a:r>
              <a:rPr lang="en-US" altLang="ja-JP" sz="2400" dirty="0" smtClean="0">
                <a:ea typeface="ＭＳ Ｐゴシック" panose="020B0600070205080204" pitchFamily="34" charset="-128"/>
              </a:rPr>
              <a:t>A page of a </a:t>
            </a:r>
            <a:r>
              <a:rPr lang="en-US" altLang="ja-JP" sz="2400" dirty="0" smtClean="0">
                <a:solidFill>
                  <a:srgbClr val="FF0000"/>
                </a:solidFill>
                <a:ea typeface="ＭＳ Ｐゴシック" panose="020B0600070205080204" pitchFamily="34" charset="-128"/>
              </a:rPr>
              <a:t>higher prestige pointing </a:t>
            </a:r>
            <a:r>
              <a:rPr lang="en-US" altLang="ja-JP" sz="2400" dirty="0" smtClean="0">
                <a:ea typeface="ＭＳ Ｐゴシック" panose="020B0600070205080204" pitchFamily="34" charset="-128"/>
              </a:rPr>
              <a:t>to </a:t>
            </a:r>
            <a:r>
              <a:rPr lang="en-US" altLang="ja-JP" sz="2400" i="1" dirty="0" err="1" smtClean="0">
                <a:ea typeface="ＭＳ Ｐゴシック" panose="020B0600070205080204" pitchFamily="34" charset="-128"/>
              </a:rPr>
              <a:t>i</a:t>
            </a:r>
            <a:r>
              <a:rPr lang="en-US" altLang="ja-JP" sz="2400" dirty="0" smtClean="0">
                <a:ea typeface="ＭＳ Ｐゴシック" panose="020B0600070205080204" pitchFamily="34" charset="-128"/>
              </a:rPr>
              <a:t> is </a:t>
            </a:r>
            <a:r>
              <a:rPr lang="en-US" altLang="ja-JP" sz="2400" dirty="0" smtClean="0">
                <a:solidFill>
                  <a:srgbClr val="FF0000"/>
                </a:solidFill>
                <a:ea typeface="ＭＳ Ｐゴシック" panose="020B0600070205080204" pitchFamily="34" charset="-128"/>
              </a:rPr>
              <a:t>more important </a:t>
            </a:r>
            <a:r>
              <a:rPr lang="en-US" altLang="ja-JP" sz="2400" dirty="0" smtClean="0">
                <a:ea typeface="ＭＳ Ｐゴシック" panose="020B0600070205080204" pitchFamily="34" charset="-128"/>
              </a:rPr>
              <a:t>than a page of a lower prestige pointing to </a:t>
            </a:r>
            <a:r>
              <a:rPr lang="en-US" altLang="ja-JP" sz="2400" i="1" dirty="0" err="1" smtClean="0">
                <a:ea typeface="ＭＳ Ｐゴシック" panose="020B0600070205080204" pitchFamily="34" charset="-128"/>
              </a:rPr>
              <a:t>i</a:t>
            </a:r>
            <a:r>
              <a:rPr lang="en-US" altLang="ja-JP" sz="2400" dirty="0" smtClean="0">
                <a:ea typeface="ＭＳ Ｐゴシック" panose="020B0600070205080204" pitchFamily="34" charset="-128"/>
              </a:rPr>
              <a:t>. </a:t>
            </a:r>
          </a:p>
          <a:p>
            <a:pPr marL="839788" lvl="1" indent="-495300" algn="just" eaLnBrk="1" hangingPunct="1"/>
            <a:r>
              <a:rPr lang="en-US" altLang="ja-JP" sz="2400" dirty="0" smtClean="0">
                <a:ea typeface="ＭＳ Ｐゴシック" panose="020B0600070205080204" pitchFamily="34" charset="-128"/>
              </a:rPr>
              <a:t>In other words, a page is important if it is pointed to by other important pages. </a:t>
            </a:r>
            <a:endParaRPr lang="en-US" altLang="en-US" sz="2400" dirty="0" smtClean="0"/>
          </a:p>
        </p:txBody>
      </p:sp>
      <p:sp>
        <p:nvSpPr>
          <p:cNvPr id="4198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769EB943-1F8D-4250-81D3-D80210E85BC8}" type="slidenum">
              <a:rPr lang="en-US" altLang="en-US" sz="1200" smtClean="0">
                <a:latin typeface="Garamond" panose="02020404030301010803" pitchFamily="18" charset="0"/>
              </a:rPr>
              <a:pPr>
                <a:spcBef>
                  <a:spcPct val="0"/>
                </a:spcBef>
                <a:buClrTx/>
                <a:buSzTx/>
                <a:buFontTx/>
                <a:buNone/>
              </a:pPr>
              <a:t>4</a:t>
            </a:fld>
            <a:endParaRPr lang="en-US" altLang="en-US" sz="1200" smtClean="0">
              <a:latin typeface="Garamond" panose="02020404030301010803" pitchFamily="18" charset="0"/>
            </a:endParaRPr>
          </a:p>
        </p:txBody>
      </p:sp>
    </p:spTree>
    <p:extLst>
      <p:ext uri="{BB962C8B-B14F-4D97-AF65-F5344CB8AC3E}">
        <p14:creationId xmlns:p14="http://schemas.microsoft.com/office/powerpoint/2010/main" val="28856399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30704" t="10858" r="9155" b="9981"/>
          <a:stretch/>
        </p:blipFill>
        <p:spPr>
          <a:xfrm>
            <a:off x="0" y="0"/>
            <a:ext cx="8858013" cy="6555346"/>
          </a:xfrm>
          <a:prstGeom prst="rect">
            <a:avLst/>
          </a:prstGeom>
        </p:spPr>
      </p:pic>
    </p:spTree>
    <p:extLst>
      <p:ext uri="{BB962C8B-B14F-4D97-AF65-F5344CB8AC3E}">
        <p14:creationId xmlns:p14="http://schemas.microsoft.com/office/powerpoint/2010/main" val="9134780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9014" t="12862" r="16197" b="13738"/>
          <a:stretch/>
        </p:blipFill>
        <p:spPr>
          <a:xfrm>
            <a:off x="128789" y="-1"/>
            <a:ext cx="8480892" cy="6387921"/>
          </a:xfrm>
          <a:prstGeom prst="rect">
            <a:avLst/>
          </a:prstGeom>
        </p:spPr>
      </p:pic>
    </p:spTree>
    <p:extLst>
      <p:ext uri="{BB962C8B-B14F-4D97-AF65-F5344CB8AC3E}">
        <p14:creationId xmlns:p14="http://schemas.microsoft.com/office/powerpoint/2010/main" val="28970515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9296" t="14615" r="15634" b="12236"/>
          <a:stretch/>
        </p:blipFill>
        <p:spPr>
          <a:xfrm>
            <a:off x="436396" y="141667"/>
            <a:ext cx="8271207" cy="6176963"/>
          </a:xfrm>
          <a:prstGeom prst="rect">
            <a:avLst/>
          </a:prstGeom>
        </p:spPr>
      </p:pic>
    </p:spTree>
    <p:extLst>
      <p:ext uri="{BB962C8B-B14F-4D97-AF65-F5344CB8AC3E}">
        <p14:creationId xmlns:p14="http://schemas.microsoft.com/office/powerpoint/2010/main" val="4607533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30704" t="5096" r="5774" b="4719"/>
          <a:stretch/>
        </p:blipFill>
        <p:spPr>
          <a:xfrm>
            <a:off x="417401" y="103031"/>
            <a:ext cx="8309198" cy="6632620"/>
          </a:xfrm>
          <a:prstGeom prst="rect">
            <a:avLst/>
          </a:prstGeom>
        </p:spPr>
      </p:pic>
    </p:spTree>
    <p:extLst>
      <p:ext uri="{BB962C8B-B14F-4D97-AF65-F5344CB8AC3E}">
        <p14:creationId xmlns:p14="http://schemas.microsoft.com/office/powerpoint/2010/main" val="31489951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30986" t="11108" r="8310" b="9730"/>
          <a:stretch/>
        </p:blipFill>
        <p:spPr>
          <a:xfrm>
            <a:off x="0" y="167426"/>
            <a:ext cx="8765336" cy="6426558"/>
          </a:xfrm>
          <a:prstGeom prst="rect">
            <a:avLst/>
          </a:prstGeom>
        </p:spPr>
      </p:pic>
    </p:spTree>
    <p:extLst>
      <p:ext uri="{BB962C8B-B14F-4D97-AF65-F5344CB8AC3E}">
        <p14:creationId xmlns:p14="http://schemas.microsoft.com/office/powerpoint/2010/main" val="13679365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9718" t="21128" r="18169" b="9730"/>
          <a:stretch/>
        </p:blipFill>
        <p:spPr>
          <a:xfrm>
            <a:off x="167425" y="141667"/>
            <a:ext cx="8528984" cy="6362163"/>
          </a:xfrm>
          <a:prstGeom prst="rect">
            <a:avLst/>
          </a:prstGeom>
        </p:spPr>
      </p:pic>
    </p:spTree>
    <p:extLst>
      <p:ext uri="{BB962C8B-B14F-4D97-AF65-F5344CB8AC3E}">
        <p14:creationId xmlns:p14="http://schemas.microsoft.com/office/powerpoint/2010/main" val="5654893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30141" t="20127" r="20845" b="10482"/>
          <a:stretch/>
        </p:blipFill>
        <p:spPr>
          <a:xfrm>
            <a:off x="0" y="41900"/>
            <a:ext cx="8515350" cy="6778023"/>
          </a:xfrm>
          <a:prstGeom prst="rect">
            <a:avLst/>
          </a:prstGeom>
        </p:spPr>
      </p:pic>
    </p:spTree>
    <p:extLst>
      <p:ext uri="{BB962C8B-B14F-4D97-AF65-F5344CB8AC3E}">
        <p14:creationId xmlns:p14="http://schemas.microsoft.com/office/powerpoint/2010/main" val="16301243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31549" t="5847" r="4647" b="4720"/>
          <a:stretch/>
        </p:blipFill>
        <p:spPr>
          <a:xfrm>
            <a:off x="0" y="0"/>
            <a:ext cx="8345510" cy="6576925"/>
          </a:xfrm>
          <a:prstGeom prst="rect">
            <a:avLst/>
          </a:prstGeom>
        </p:spPr>
      </p:pic>
    </p:spTree>
    <p:extLst>
      <p:ext uri="{BB962C8B-B14F-4D97-AF65-F5344CB8AC3E}">
        <p14:creationId xmlns:p14="http://schemas.microsoft.com/office/powerpoint/2010/main" val="25132247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30704" t="9855" r="10281" b="11233"/>
          <a:stretch/>
        </p:blipFill>
        <p:spPr>
          <a:xfrm>
            <a:off x="-141668" y="0"/>
            <a:ext cx="8657018" cy="6508259"/>
          </a:xfrm>
          <a:prstGeom prst="rect">
            <a:avLst/>
          </a:prstGeom>
        </p:spPr>
      </p:pic>
    </p:spTree>
    <p:extLst>
      <p:ext uri="{BB962C8B-B14F-4D97-AF65-F5344CB8AC3E}">
        <p14:creationId xmlns:p14="http://schemas.microsoft.com/office/powerpoint/2010/main" val="11706830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31408" t="7099" r="5211" b="5722"/>
          <a:stretch/>
        </p:blipFill>
        <p:spPr>
          <a:xfrm>
            <a:off x="347730" y="515154"/>
            <a:ext cx="8062174" cy="6234747"/>
          </a:xfrm>
          <a:prstGeom prst="rect">
            <a:avLst/>
          </a:prstGeom>
        </p:spPr>
      </p:pic>
    </p:spTree>
    <p:extLst>
      <p:ext uri="{BB962C8B-B14F-4D97-AF65-F5344CB8AC3E}">
        <p14:creationId xmlns:p14="http://schemas.microsoft.com/office/powerpoint/2010/main" val="31197770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304800" y="313852"/>
            <a:ext cx="8137926" cy="6544148"/>
          </a:xfrm>
          <a:prstGeom prst="rect">
            <a:avLst/>
          </a:prstGeom>
        </p:spPr>
      </p:pic>
    </p:spTree>
    <p:extLst>
      <p:ext uri="{BB962C8B-B14F-4D97-AF65-F5344CB8AC3E}">
        <p14:creationId xmlns:p14="http://schemas.microsoft.com/office/powerpoint/2010/main" val="25918622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9577" t="8854" r="8733" b="10231"/>
          <a:stretch/>
        </p:blipFill>
        <p:spPr>
          <a:xfrm>
            <a:off x="193183" y="0"/>
            <a:ext cx="8592404" cy="6336406"/>
          </a:xfrm>
          <a:prstGeom prst="rect">
            <a:avLst/>
          </a:prstGeom>
        </p:spPr>
      </p:pic>
    </p:spTree>
    <p:extLst>
      <p:ext uri="{BB962C8B-B14F-4D97-AF65-F5344CB8AC3E}">
        <p14:creationId xmlns:p14="http://schemas.microsoft.com/office/powerpoint/2010/main" val="25767936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277813"/>
            <a:ext cx="8229600" cy="2160587"/>
          </a:xfrm>
        </p:spPr>
        <p:txBody>
          <a:bodyPr/>
          <a:lstStyle/>
          <a:p>
            <a:r>
              <a:rPr lang="en-US"/>
              <a:t>The original PageRank™ algorithm</a:t>
            </a:r>
          </a:p>
        </p:txBody>
      </p:sp>
      <p:sp>
        <p:nvSpPr>
          <p:cNvPr id="40963" name="Rectangle 3"/>
          <p:cNvSpPr>
            <a:spLocks noGrp="1" noChangeArrowheads="1"/>
          </p:cNvSpPr>
          <p:nvPr>
            <p:ph idx="1"/>
          </p:nvPr>
        </p:nvSpPr>
        <p:spPr>
          <a:xfrm>
            <a:off x="228600" y="2209800"/>
            <a:ext cx="8382000" cy="4648200"/>
          </a:xfrm>
        </p:spPr>
        <p:txBody>
          <a:bodyPr/>
          <a:lstStyle/>
          <a:p>
            <a:pPr algn="ctr">
              <a:buFont typeface="Wingdings" pitchFamily="2" charset="2"/>
              <a:buNone/>
            </a:pPr>
            <a:r>
              <a:rPr lang="en-US" sz="2800" b="1" dirty="0"/>
              <a:t>PR(A) = (1-d) + d (PR(T1)/C(T1) + ... + +PR(</a:t>
            </a:r>
            <a:r>
              <a:rPr lang="en-US" sz="2800" b="1" dirty="0" err="1"/>
              <a:t>Tn</a:t>
            </a:r>
            <a:r>
              <a:rPr lang="en-US" sz="2800" b="1" dirty="0"/>
              <a:t>)/C(</a:t>
            </a:r>
            <a:r>
              <a:rPr lang="en-US" sz="2800" b="1" dirty="0" err="1"/>
              <a:t>Tn</a:t>
            </a:r>
            <a:r>
              <a:rPr lang="en-US" sz="2800" b="1" dirty="0"/>
              <a:t>)) </a:t>
            </a:r>
          </a:p>
          <a:p>
            <a:pPr>
              <a:lnSpc>
                <a:spcPct val="105000"/>
              </a:lnSpc>
              <a:buFont typeface="Wingdings" pitchFamily="2" charset="2"/>
              <a:buNone/>
            </a:pPr>
            <a:r>
              <a:rPr lang="en-US" sz="2800" dirty="0"/>
              <a:t>Where:</a:t>
            </a:r>
          </a:p>
          <a:p>
            <a:pPr>
              <a:lnSpc>
                <a:spcPct val="105000"/>
              </a:lnSpc>
            </a:pPr>
            <a:r>
              <a:rPr lang="en-US" sz="2800" dirty="0"/>
              <a:t>PR(A) is the PageRank of </a:t>
            </a:r>
            <a:r>
              <a:rPr lang="en-US" sz="2800" b="1" dirty="0"/>
              <a:t>page A</a:t>
            </a:r>
            <a:r>
              <a:rPr lang="en-US" sz="2800" dirty="0"/>
              <a:t>, </a:t>
            </a:r>
          </a:p>
          <a:p>
            <a:pPr>
              <a:lnSpc>
                <a:spcPct val="105000"/>
              </a:lnSpc>
            </a:pPr>
            <a:r>
              <a:rPr lang="en-US" sz="2800" dirty="0"/>
              <a:t>PR(Ti) is the PageRank of pages Ti which link to page A,</a:t>
            </a:r>
          </a:p>
          <a:p>
            <a:pPr>
              <a:lnSpc>
                <a:spcPct val="105000"/>
              </a:lnSpc>
            </a:pPr>
            <a:r>
              <a:rPr lang="en-US" sz="2800" dirty="0"/>
              <a:t>C(Ti) is the number of outbound links on page </a:t>
            </a:r>
            <a:r>
              <a:rPr lang="en-US" sz="2800" dirty="0" err="1"/>
              <a:t>Ti</a:t>
            </a:r>
            <a:r>
              <a:rPr lang="en-US" sz="2800" dirty="0"/>
              <a:t> </a:t>
            </a:r>
            <a:endParaRPr lang="en-US" sz="2800" dirty="0" smtClean="0"/>
          </a:p>
          <a:p>
            <a:pPr>
              <a:lnSpc>
                <a:spcPct val="105000"/>
              </a:lnSpc>
            </a:pPr>
            <a:r>
              <a:rPr lang="en-US" sz="2800" dirty="0" smtClean="0"/>
              <a:t>d </a:t>
            </a:r>
            <a:r>
              <a:rPr lang="en-US" sz="2800" dirty="0"/>
              <a:t>is a damping factor which can be set between </a:t>
            </a:r>
            <a:r>
              <a:rPr lang="en-US" sz="2800" b="1" dirty="0"/>
              <a:t>0 and 1.</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hu-HU" sz="4000"/>
              <a:t>PR(T1)</a:t>
            </a:r>
            <a:r>
              <a:rPr lang="hu-HU" sz="4000">
                <a:solidFill>
                  <a:srgbClr val="FF3300"/>
                </a:solidFill>
              </a:rPr>
              <a:t>/C(T1)</a:t>
            </a:r>
            <a:r>
              <a:rPr lang="hu-HU" sz="4000"/>
              <a:t> + ... + PR(Tn</a:t>
            </a:r>
            <a:r>
              <a:rPr lang="hu-HU" sz="4000">
                <a:solidFill>
                  <a:srgbClr val="FF3300"/>
                </a:solidFill>
              </a:rPr>
              <a:t>)/C(Tn)</a:t>
            </a:r>
            <a:r>
              <a:rPr lang="en-US" sz="4000"/>
              <a:t> </a:t>
            </a:r>
          </a:p>
        </p:txBody>
      </p:sp>
      <p:sp>
        <p:nvSpPr>
          <p:cNvPr id="45059" name="Rectangle 3"/>
          <p:cNvSpPr>
            <a:spLocks noGrp="1" noChangeArrowheads="1"/>
          </p:cNvSpPr>
          <p:nvPr>
            <p:ph idx="1"/>
          </p:nvPr>
        </p:nvSpPr>
        <p:spPr>
          <a:xfrm>
            <a:off x="457200" y="1600200"/>
            <a:ext cx="8001000" cy="5105400"/>
          </a:xfrm>
        </p:spPr>
        <p:txBody>
          <a:bodyPr>
            <a:normAutofit/>
          </a:bodyPr>
          <a:lstStyle/>
          <a:p>
            <a:r>
              <a:rPr lang="en-US" sz="3200" dirty="0"/>
              <a:t>The PageRank™ of pages Ti which link to page A does not influence the PageRank™ of page A uniformly.</a:t>
            </a:r>
          </a:p>
          <a:p>
            <a:r>
              <a:rPr lang="en-US" sz="3200" dirty="0"/>
              <a:t>The PageRank™ of a page T is always weighted by the number of outbound links C(T) on page T.</a:t>
            </a:r>
          </a:p>
          <a:p>
            <a:r>
              <a:rPr lang="en-US" sz="3200" dirty="0"/>
              <a:t>Which means that the more outbound links a page T has, the less will page A benefit from a link to it on page 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hu-HU" sz="4000"/>
              <a:t>PR(T1)/C(T1) </a:t>
            </a:r>
            <a:r>
              <a:rPr lang="hu-HU" sz="4000">
                <a:solidFill>
                  <a:srgbClr val="FF3300"/>
                </a:solidFill>
              </a:rPr>
              <a:t>+ ... +</a:t>
            </a:r>
            <a:r>
              <a:rPr lang="hu-HU" sz="4000"/>
              <a:t> PR(Tn)/C(Tn)</a:t>
            </a:r>
            <a:r>
              <a:rPr lang="en-US" sz="4000"/>
              <a:t> </a:t>
            </a:r>
          </a:p>
        </p:txBody>
      </p:sp>
      <p:sp>
        <p:nvSpPr>
          <p:cNvPr id="46083" name="Rectangle 3"/>
          <p:cNvSpPr>
            <a:spLocks noGrp="1" noChangeArrowheads="1"/>
          </p:cNvSpPr>
          <p:nvPr>
            <p:ph idx="1"/>
          </p:nvPr>
        </p:nvSpPr>
        <p:spPr>
          <a:xfrm>
            <a:off x="457200" y="2057400"/>
            <a:ext cx="8229600" cy="4530725"/>
          </a:xfrm>
        </p:spPr>
        <p:txBody>
          <a:bodyPr>
            <a:normAutofit/>
          </a:bodyPr>
          <a:lstStyle/>
          <a:p>
            <a:r>
              <a:rPr lang="en-US" sz="2800" dirty="0"/>
              <a:t>The weighted PageRank™  of pages </a:t>
            </a:r>
            <a:r>
              <a:rPr lang="en-US" sz="2800" dirty="0" err="1"/>
              <a:t>Ti</a:t>
            </a:r>
            <a:r>
              <a:rPr lang="en-US" sz="2800" dirty="0"/>
              <a:t> is then added up. The outcome of this is that an additional inbound link for page A will always increase page A's PageRank™.</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sz="4000"/>
              <a:t>PR(A) = (1-</a:t>
            </a:r>
            <a:r>
              <a:rPr lang="en-US" sz="4000">
                <a:solidFill>
                  <a:srgbClr val="FF3300"/>
                </a:solidFill>
              </a:rPr>
              <a:t>d</a:t>
            </a:r>
            <a:r>
              <a:rPr lang="en-US" sz="4000"/>
              <a:t>) + </a:t>
            </a:r>
            <a:r>
              <a:rPr lang="en-US" sz="4000">
                <a:solidFill>
                  <a:srgbClr val="FF3300"/>
                </a:solidFill>
              </a:rPr>
              <a:t>d *</a:t>
            </a:r>
            <a:r>
              <a:rPr lang="en-US" sz="4000"/>
              <a:t> (PR(T1)/C(T1) + ... + PR(Tn)/C(Tn))</a:t>
            </a:r>
          </a:p>
        </p:txBody>
      </p:sp>
      <p:sp>
        <p:nvSpPr>
          <p:cNvPr id="47107" name="Rectangle 3"/>
          <p:cNvSpPr>
            <a:spLocks noGrp="1" noChangeArrowheads="1"/>
          </p:cNvSpPr>
          <p:nvPr>
            <p:ph idx="1"/>
          </p:nvPr>
        </p:nvSpPr>
        <p:spPr>
          <a:xfrm>
            <a:off x="457200" y="1981200"/>
            <a:ext cx="8001000" cy="4530725"/>
          </a:xfrm>
        </p:spPr>
        <p:txBody>
          <a:bodyPr>
            <a:normAutofit/>
          </a:bodyPr>
          <a:lstStyle/>
          <a:p>
            <a:r>
              <a:rPr lang="en-US" sz="3200" dirty="0"/>
              <a:t>After all, the sum of the weighted </a:t>
            </a:r>
            <a:r>
              <a:rPr lang="en-US" sz="3200" dirty="0" err="1"/>
              <a:t>PageRanks</a:t>
            </a:r>
            <a:r>
              <a:rPr lang="en-US" sz="3200" dirty="0"/>
              <a:t> of all pages Ti is </a:t>
            </a:r>
            <a:r>
              <a:rPr lang="en-US" sz="3200" dirty="0">
                <a:solidFill>
                  <a:srgbClr val="FF3300"/>
                </a:solidFill>
              </a:rPr>
              <a:t>multiplied</a:t>
            </a:r>
            <a:r>
              <a:rPr lang="en-US" sz="3200" dirty="0"/>
              <a:t> with a damping factor </a:t>
            </a:r>
            <a:r>
              <a:rPr lang="en-US" sz="3200" dirty="0">
                <a:solidFill>
                  <a:srgbClr val="FF3300"/>
                </a:solidFill>
              </a:rPr>
              <a:t>d</a:t>
            </a:r>
            <a:r>
              <a:rPr lang="en-US" sz="3200" dirty="0"/>
              <a:t> which can be set between 0 and 1. Thereby, the extend of PageRank benefit for a page by another page linking to it is reduced.</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4245</TotalTime>
  <Words>996</Words>
  <Application>Microsoft Office PowerPoint</Application>
  <PresentationFormat>On-screen Show (4:3)</PresentationFormat>
  <Paragraphs>73</Paragraphs>
  <Slides>50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ＭＳ Ｐゴシック</vt:lpstr>
      <vt:lpstr>Arial</vt:lpstr>
      <vt:lpstr>Calibri</vt:lpstr>
      <vt:lpstr>Calibri Light</vt:lpstr>
      <vt:lpstr>Garamond</vt:lpstr>
      <vt:lpstr>Monotype Sorts</vt:lpstr>
      <vt:lpstr>Verdana</vt:lpstr>
      <vt:lpstr>Wingdings</vt:lpstr>
      <vt:lpstr>Office Theme</vt:lpstr>
      <vt:lpstr>PowerPoint Presentation</vt:lpstr>
      <vt:lpstr>PageRank</vt:lpstr>
      <vt:lpstr>PageRank: the intuitive idea</vt:lpstr>
      <vt:lpstr>More specifically</vt:lpstr>
      <vt:lpstr>PowerPoint Presentation</vt:lpstr>
      <vt:lpstr>The original PageRank™ algorithm</vt:lpstr>
      <vt:lpstr>PR(T1)/C(T1) + ... + PR(Tn)/C(Tn) </vt:lpstr>
      <vt:lpstr>PR(T1)/C(T1) + ... + PR(Tn)/C(Tn) </vt:lpstr>
      <vt:lpstr>PR(A) = (1-d) + d * (PR(T1)/C(T1) + ... + PR(Tn)/C(Tn))</vt:lpstr>
      <vt:lpstr>The Random Surfer Model</vt:lpstr>
      <vt:lpstr>The Random Surfer Model (2)</vt:lpstr>
      <vt:lpstr>The damping factor d</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HITS</vt:lpstr>
      <vt:lpstr>PowerPoint Presentation</vt:lpstr>
      <vt:lpstr>PowerPoint Presentation</vt:lpstr>
      <vt:lpstr>Authorities and Hubs</vt:lpstr>
      <vt:lpstr>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CODESPRING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and the Page Rank Algorithm</dc:title>
  <dc:creator>szekely endre</dc:creator>
  <cp:lastModifiedBy>Admin</cp:lastModifiedBy>
  <cp:revision>59</cp:revision>
  <dcterms:created xsi:type="dcterms:W3CDTF">2007-01-11T10:23:08Z</dcterms:created>
  <dcterms:modified xsi:type="dcterms:W3CDTF">2024-04-23T08:37:07Z</dcterms:modified>
</cp:coreProperties>
</file>